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3" r:id="rId9"/>
    <p:sldId id="264" r:id="rId10"/>
    <p:sldId id="269" r:id="rId11"/>
    <p:sldId id="261" r:id="rId12"/>
    <p:sldId id="262" r:id="rId13"/>
    <p:sldId id="265" r:id="rId14"/>
    <p:sldId id="266" r:id="rId15"/>
    <p:sldId id="270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CEB"/>
    <a:srgbClr val="E77E3D"/>
    <a:srgbClr val="F05524"/>
    <a:srgbClr val="BFCFEB"/>
    <a:srgbClr val="B6D2EC"/>
    <a:srgbClr val="B9D4ED"/>
    <a:srgbClr val="BFD8EF"/>
    <a:srgbClr val="FA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80FEE1-0CC6-474B-9AFE-8B87CA025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219D26D-78E9-4CD1-8EE9-4794CEC2A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A656C2-735A-47EC-BCEF-4621536F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905-A785-44A1-B3E3-902DF06F6F8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3E25F0-9538-4312-A677-C4A4B199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4238CD-112A-42F1-B243-9AEE08AF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B4B4-5E36-4984-80FB-6F43FA118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27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65616E-1D07-46A3-B4EF-EDC02514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0FDC08-CA29-40DF-B9AF-655F5340E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C08814-3037-4112-833A-6D75FAEEA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905-A785-44A1-B3E3-902DF06F6F8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BB307F-D76C-4F0E-A7D1-35A2707E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4489FD-5C50-4CAA-A170-4682C998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B4B4-5E36-4984-80FB-6F43FA118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27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61854D6-2CC9-4A3E-86FC-DDF76F9BE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235FD3-7139-4400-A268-DF9EE9CB0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292820-72D3-41C8-98A2-6F44D4AE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905-A785-44A1-B3E3-902DF06F6F8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18F166-62B9-498E-AD5E-6C6A7E0F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AA0086-25AA-4BCF-9204-40F9EB37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B4B4-5E36-4984-80FB-6F43FA118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63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B85089-6CBF-471B-9A9A-D23DBD3C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E3A850-13BC-415B-BB4E-7886577E2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340654-5B7C-495E-8134-1BBAB9C7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905-A785-44A1-B3E3-902DF06F6F8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D583E0-248B-4616-AC48-687DA74B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F53C56-F652-4A8F-BD03-4582571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B4B4-5E36-4984-80FB-6F43FA118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55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F3E1B-A8FF-40B4-B046-7E2FA17E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A44175-9E4C-4E2E-97FD-3C1F6ADFF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4E8A33-AD4B-4289-844B-7214A3F7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905-A785-44A1-B3E3-902DF06F6F8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61DE83-2DC1-4C15-BC4C-BE9D6A5F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3B958E-6A72-435A-A9EE-26469D84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B4B4-5E36-4984-80FB-6F43FA118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37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25785-C428-4485-8D24-1B026A04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03F65F-C4FF-4F8A-8C50-084176724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590E36-0CF6-473F-8627-70DA843FD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5425B6-70EA-42AA-8AAF-1B0FE161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905-A785-44A1-B3E3-902DF06F6F8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BD6E2D-E6D0-4F6F-BA2F-42E0E14E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3B02AF5-68B3-4A77-9D73-80DD1984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B4B4-5E36-4984-80FB-6F43FA118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08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F197D-E379-4553-9496-FAE7181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B990D0-2977-4E49-9189-246FFBA1F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FDF75D-ED22-4EE5-A60B-252F6F0F1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156F01C-608D-41E9-81BF-615AE1E29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8136DE1-1224-4703-97BA-7632E59D9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2B5C6C-FE18-453A-8DC1-19B41BE7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905-A785-44A1-B3E3-902DF06F6F8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BACE872-8CC3-464A-B727-5779E14C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11CF584-96A8-4D94-AA49-7BEA337E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B4B4-5E36-4984-80FB-6F43FA118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33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15D427-C9FB-496C-975A-4FF20537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BA63642-4306-45E4-B48C-CCC7141D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905-A785-44A1-B3E3-902DF06F6F8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3A932F-BAC7-45CB-88E4-0626437F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07C1577-3015-4D40-9ABE-44C0A599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B4B4-5E36-4984-80FB-6F43FA118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00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ECECE4B-914B-4FB8-8F6B-9439E00D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905-A785-44A1-B3E3-902DF06F6F8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2D9392E-8DFD-4462-B8A3-6B89331E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BA1F47-4B4E-45A8-8339-3BC99733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B4B4-5E36-4984-80FB-6F43FA118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00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32C38-7A31-466B-996B-8D540D0B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367103-EE92-49DC-AC51-E08877245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8EEF97-5DAA-4121-8C95-54E2B2151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475883-90EE-4598-AC50-098C2942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905-A785-44A1-B3E3-902DF06F6F8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8C6C7D-1B09-479D-A1B2-8CD88A59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3118DD-5EA3-44BB-B512-C8F3354D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B4B4-5E36-4984-80FB-6F43FA118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74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257DC6-033B-465D-8707-26AE0034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67E9CA8-BAA5-41C1-9B37-0DC46A01B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3B8547-FB25-41F1-8B49-80118AF7C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8AF661-EF91-4C6A-901E-6F6EE9EA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2905-A785-44A1-B3E3-902DF06F6F8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6335C1-9AB3-4344-B24A-F0E43F0B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A625CB-F6BC-45E5-B80F-CCBADBE4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B4B4-5E36-4984-80FB-6F43FA118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11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7AE1333-695F-48F4-B527-41F793D4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40F57E-0060-456C-9590-F88349CE4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0ED830-7F75-41DA-8B3A-E6383CA1C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2905-A785-44A1-B3E3-902DF06F6F8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3FDD55-ED0A-4523-89C8-7E821B902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97EEE5-18AF-4355-8183-C9B8C4C7F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AB4B4-5E36-4984-80FB-6F43FA118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37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F8E9EE4-8D7C-46FE-B63F-77F3AC72A513}"/>
              </a:ext>
            </a:extLst>
          </p:cNvPr>
          <p:cNvSpPr/>
          <p:nvPr/>
        </p:nvSpPr>
        <p:spPr>
          <a:xfrm>
            <a:off x="0" y="8389"/>
            <a:ext cx="12192000" cy="10234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0FFA66-EDFE-49AD-B877-0F69CC500940}"/>
              </a:ext>
            </a:extLst>
          </p:cNvPr>
          <p:cNvSpPr txBox="1"/>
          <p:nvPr/>
        </p:nvSpPr>
        <p:spPr>
          <a:xfrm>
            <a:off x="1549938" y="246378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福祉運営でお困りの経営者様・施設長様へ</a:t>
            </a:r>
            <a:endParaRPr kumimoji="1" lang="ja-JP" altLang="en-US" sz="36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38C1D8D-D67D-4FDF-A9F3-030AF7C21B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" y="0"/>
            <a:ext cx="1183485" cy="118348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0277174-D88C-46F5-8643-1059B8F4BD46}"/>
              </a:ext>
            </a:extLst>
          </p:cNvPr>
          <p:cNvSpPr/>
          <p:nvPr/>
        </p:nvSpPr>
        <p:spPr>
          <a:xfrm>
            <a:off x="0" y="1031846"/>
            <a:ext cx="12184248" cy="58261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B9D4ED"/>
              </a:gs>
              <a:gs pos="83000">
                <a:srgbClr val="BFCFEB"/>
              </a:gs>
              <a:gs pos="100000">
                <a:srgbClr val="B6D2E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144FA8A-0DF5-4CA1-8B0F-8DD152CB597D}"/>
              </a:ext>
            </a:extLst>
          </p:cNvPr>
          <p:cNvSpPr/>
          <p:nvPr/>
        </p:nvSpPr>
        <p:spPr>
          <a:xfrm rot="20744351">
            <a:off x="-45017" y="1088484"/>
            <a:ext cx="6453197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職員教育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E8BCCAC-58BF-41C6-BD94-1D490C540700}"/>
              </a:ext>
            </a:extLst>
          </p:cNvPr>
          <p:cNvSpPr/>
          <p:nvPr/>
        </p:nvSpPr>
        <p:spPr>
          <a:xfrm rot="1351810">
            <a:off x="6410711" y="1998427"/>
            <a:ext cx="4780157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離職率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44BA3A5-BA37-4A63-BC51-632B0CC2B232}"/>
              </a:ext>
            </a:extLst>
          </p:cNvPr>
          <p:cNvSpPr/>
          <p:nvPr/>
        </p:nvSpPr>
        <p:spPr>
          <a:xfrm>
            <a:off x="457257" y="3214682"/>
            <a:ext cx="787748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職場の風土問題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2FF21F7-CB6C-4704-9E44-F0BEA2EC3832}"/>
              </a:ext>
            </a:extLst>
          </p:cNvPr>
          <p:cNvSpPr/>
          <p:nvPr/>
        </p:nvSpPr>
        <p:spPr>
          <a:xfrm rot="21049785">
            <a:off x="7110345" y="4647978"/>
            <a:ext cx="506045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処遇改善が大変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ABD0FB8-4EA4-4CD8-BAD8-75A03D22A56D}"/>
              </a:ext>
            </a:extLst>
          </p:cNvPr>
          <p:cNvSpPr txBox="1"/>
          <p:nvPr/>
        </p:nvSpPr>
        <p:spPr>
          <a:xfrm>
            <a:off x="2977186" y="6161496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などで</a:t>
            </a:r>
            <a:r>
              <a:rPr kumimoji="1" lang="ja-JP" altLang="en-US" sz="3200" b="1" dirty="0"/>
              <a:t>お困りではありませんか？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9E15667-7ECF-4ACE-84DF-1CC7EC8AD3BD}"/>
              </a:ext>
            </a:extLst>
          </p:cNvPr>
          <p:cNvSpPr/>
          <p:nvPr/>
        </p:nvSpPr>
        <p:spPr>
          <a:xfrm rot="553090">
            <a:off x="58829" y="4976457"/>
            <a:ext cx="3543129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管理者育成</a:t>
            </a:r>
          </a:p>
        </p:txBody>
      </p:sp>
    </p:spTree>
    <p:extLst>
      <p:ext uri="{BB962C8B-B14F-4D97-AF65-F5344CB8AC3E}">
        <p14:creationId xmlns:p14="http://schemas.microsoft.com/office/powerpoint/2010/main" val="3224451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6A311E0F-8AC9-426F-9297-70692D02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0"/>
            <a:ext cx="12192000" cy="4064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C494D3-5943-408A-8B24-9140F2EC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0798DA-5CC2-4F08-860F-8DB66C9D07C5}"/>
              </a:ext>
            </a:extLst>
          </p:cNvPr>
          <p:cNvSpPr txBox="1"/>
          <p:nvPr/>
        </p:nvSpPr>
        <p:spPr>
          <a:xfrm>
            <a:off x="343828" y="2906455"/>
            <a:ext cx="56178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経営者の悩みは多岐に渡ります。</a:t>
            </a:r>
            <a:endParaRPr kumimoji="1" lang="en-US" altLang="ja-JP" sz="2800" b="1" dirty="0"/>
          </a:p>
          <a:p>
            <a:r>
              <a:rPr lang="ja-JP" altLang="en-US" sz="2800" b="1" dirty="0"/>
              <a:t>職員教育だけでなく、組織改善、メディア戦略、コスト削減、加算取得、助成金獲得など様々な相談に、ウェルゼミのプロがお答えします。</a:t>
            </a:r>
            <a:endParaRPr lang="en-US" altLang="ja-JP" sz="2800" b="1" dirty="0"/>
          </a:p>
          <a:p>
            <a:r>
              <a:rPr kumimoji="1" lang="ja-JP" altLang="en-US" sz="2800" b="1" dirty="0"/>
              <a:t>一緒に職員さんの笑顔を広めていきましょう！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495B62-2358-4379-9720-48C84487FAA3}"/>
              </a:ext>
            </a:extLst>
          </p:cNvPr>
          <p:cNvSpPr txBox="1"/>
          <p:nvPr/>
        </p:nvSpPr>
        <p:spPr>
          <a:xfrm>
            <a:off x="403914" y="590778"/>
            <a:ext cx="457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ウェルゼミでは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059FE0-D9B8-46BA-B820-358F187FABD0}"/>
              </a:ext>
            </a:extLst>
          </p:cNvPr>
          <p:cNvSpPr txBox="1"/>
          <p:nvPr/>
        </p:nvSpPr>
        <p:spPr>
          <a:xfrm>
            <a:off x="343828" y="1431835"/>
            <a:ext cx="546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0C0"/>
                </a:solidFill>
              </a:rPr>
              <a:t>福祉事業の経営者様の</a:t>
            </a:r>
            <a:endParaRPr kumimoji="1" lang="en-US" altLang="ja-JP" sz="3600" b="1" dirty="0">
              <a:solidFill>
                <a:srgbClr val="0070C0"/>
              </a:solidFill>
            </a:endParaRPr>
          </a:p>
          <a:p>
            <a:r>
              <a:rPr kumimoji="1" lang="ja-JP" altLang="en-US" sz="3600" b="1" dirty="0">
                <a:solidFill>
                  <a:srgbClr val="0070C0"/>
                </a:solidFill>
              </a:rPr>
              <a:t>相談に乗ります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29206D-DE6D-41B9-A919-742B2FC23BFF}"/>
              </a:ext>
            </a:extLst>
          </p:cNvPr>
          <p:cNvSpPr txBox="1"/>
          <p:nvPr/>
        </p:nvSpPr>
        <p:spPr>
          <a:xfrm rot="21037495">
            <a:off x="6765070" y="5378392"/>
            <a:ext cx="450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  <a:highlight>
                  <a:srgbClr val="FFFF00"/>
                </a:highlight>
                <a:latin typeface="ＤＦＧ平成丸ゴシック体W4" panose="020F0400000000000000" pitchFamily="50" charset="-128"/>
                <a:ea typeface="ＤＦＧ平成丸ゴシック体W4" panose="020F0400000000000000" pitchFamily="50" charset="-128"/>
              </a:rPr>
              <a:t>職員さんが笑顔でなければ、</a:t>
            </a:r>
            <a:br>
              <a:rPr kumimoji="1" lang="en-US" altLang="ja-JP" sz="2400" b="1" dirty="0">
                <a:solidFill>
                  <a:srgbClr val="00B050"/>
                </a:solidFill>
                <a:highlight>
                  <a:srgbClr val="FFFF00"/>
                </a:highlight>
                <a:latin typeface="ＤＦＧ平成丸ゴシック体W4" panose="020F0400000000000000" pitchFamily="50" charset="-128"/>
                <a:ea typeface="ＤＦＧ平成丸ゴシック体W4" panose="020F0400000000000000" pitchFamily="50" charset="-128"/>
              </a:rPr>
            </a:br>
            <a:r>
              <a:rPr kumimoji="1" lang="ja-JP" altLang="en-US" sz="2400" b="1" dirty="0">
                <a:solidFill>
                  <a:srgbClr val="00B050"/>
                </a:solidFill>
                <a:highlight>
                  <a:srgbClr val="FFFF00"/>
                </a:highlight>
                <a:latin typeface="ＤＦＧ平成丸ゴシック体W4" panose="020F0400000000000000" pitchFamily="50" charset="-128"/>
                <a:ea typeface="ＤＦＧ平成丸ゴシック体W4" panose="020F0400000000000000" pitchFamily="50" charset="-128"/>
              </a:rPr>
              <a:t>　　　利用者様は笑顔になれない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C00C54-464F-48C9-B1B9-CECBF7706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82" y="1505978"/>
            <a:ext cx="6118488" cy="34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2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6A621FB-21D3-4A5A-ACE3-22BDCD191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5673" cy="223479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0798DA-5CC2-4F08-860F-8DB66C9D07C5}"/>
              </a:ext>
            </a:extLst>
          </p:cNvPr>
          <p:cNvSpPr txBox="1"/>
          <p:nvPr/>
        </p:nvSpPr>
        <p:spPr>
          <a:xfrm>
            <a:off x="67112" y="2315362"/>
            <a:ext cx="4570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月に１度会員が集まるサロンを開催し、</a:t>
            </a:r>
            <a:endParaRPr kumimoji="1" lang="en-US" altLang="ja-JP" dirty="0"/>
          </a:p>
          <a:p>
            <a:r>
              <a:rPr kumimoji="1" lang="ja-JP" altLang="en-US" dirty="0"/>
              <a:t>協会からの各種情報や意見交換、勉強会を</a:t>
            </a:r>
            <a:endParaRPr kumimoji="1" lang="en-US" altLang="ja-JP" dirty="0"/>
          </a:p>
          <a:p>
            <a:r>
              <a:rPr lang="ja-JP" altLang="en-US" dirty="0"/>
              <a:t>行います！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4B43269-E48C-41EC-9712-56A06A49C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76" y="723611"/>
            <a:ext cx="3350004" cy="302236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73110A-3F79-465B-AA71-B7746639D259}"/>
              </a:ext>
            </a:extLst>
          </p:cNvPr>
          <p:cNvSpPr txBox="1"/>
          <p:nvPr/>
        </p:nvSpPr>
        <p:spPr>
          <a:xfrm>
            <a:off x="7450822" y="3855030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施設長ゼミなど特化型の研修を行い、</a:t>
            </a:r>
            <a:endParaRPr kumimoji="1" lang="en-US" altLang="ja-JP" dirty="0"/>
          </a:p>
          <a:p>
            <a:r>
              <a:rPr lang="ja-JP" altLang="en-US" dirty="0"/>
              <a:t>修了者に日本福祉人財開発協会の認定</a:t>
            </a:r>
            <a:br>
              <a:rPr lang="en-US" altLang="ja-JP" dirty="0"/>
            </a:br>
            <a:r>
              <a:rPr lang="ja-JP" altLang="en-US" dirty="0"/>
              <a:t>資格をお渡しします！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ECBB3AE-B824-48A7-9206-B0851D44F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53" y="3429000"/>
            <a:ext cx="3253099" cy="243982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26381B-2FBA-4B06-AB60-05F00899B6A4}"/>
              </a:ext>
            </a:extLst>
          </p:cNvPr>
          <p:cNvSpPr txBox="1"/>
          <p:nvPr/>
        </p:nvSpPr>
        <p:spPr>
          <a:xfrm>
            <a:off x="2065547" y="585332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職員さんが笑顔になっていく方法を</a:t>
            </a:r>
            <a:br>
              <a:rPr kumimoji="1" lang="en-US" altLang="ja-JP" dirty="0"/>
            </a:br>
            <a:r>
              <a:rPr kumimoji="1" lang="ja-JP" altLang="en-US" dirty="0"/>
              <a:t>一緒に考えます！</a:t>
            </a:r>
          </a:p>
        </p:txBody>
      </p:sp>
    </p:spTree>
    <p:extLst>
      <p:ext uri="{BB962C8B-B14F-4D97-AF65-F5344CB8AC3E}">
        <p14:creationId xmlns:p14="http://schemas.microsoft.com/office/powerpoint/2010/main" val="127293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6A621FB-21D3-4A5A-ACE3-22BDCD191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5673" cy="223479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0798DA-5CC2-4F08-860F-8DB66C9D07C5}"/>
              </a:ext>
            </a:extLst>
          </p:cNvPr>
          <p:cNvSpPr txBox="1"/>
          <p:nvPr/>
        </p:nvSpPr>
        <p:spPr>
          <a:xfrm>
            <a:off x="67112" y="2315362"/>
            <a:ext cx="4570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月に１度会員が集まるサロンを開催し、</a:t>
            </a:r>
            <a:endParaRPr kumimoji="1" lang="en-US" altLang="ja-JP" dirty="0"/>
          </a:p>
          <a:p>
            <a:r>
              <a:rPr kumimoji="1" lang="ja-JP" altLang="en-US" dirty="0"/>
              <a:t>協会からの各種情報や意見交換、勉強会を</a:t>
            </a:r>
            <a:endParaRPr kumimoji="1" lang="en-US" altLang="ja-JP" dirty="0"/>
          </a:p>
          <a:p>
            <a:r>
              <a:rPr lang="ja-JP" altLang="en-US" dirty="0"/>
              <a:t>行います！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4B43269-E48C-41EC-9712-56A06A49C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76" y="723611"/>
            <a:ext cx="3350004" cy="302236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73110A-3F79-465B-AA71-B7746639D259}"/>
              </a:ext>
            </a:extLst>
          </p:cNvPr>
          <p:cNvSpPr txBox="1"/>
          <p:nvPr/>
        </p:nvSpPr>
        <p:spPr>
          <a:xfrm>
            <a:off x="7450822" y="3855030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施設長ゼミなど特化型の研修を行い、</a:t>
            </a:r>
            <a:endParaRPr kumimoji="1" lang="en-US" altLang="ja-JP" dirty="0"/>
          </a:p>
          <a:p>
            <a:r>
              <a:rPr lang="ja-JP" altLang="en-US" dirty="0"/>
              <a:t>修了者に日本福祉人財開発協会の認定</a:t>
            </a:r>
            <a:br>
              <a:rPr lang="en-US" altLang="ja-JP" dirty="0"/>
            </a:br>
            <a:r>
              <a:rPr lang="ja-JP" altLang="en-US" dirty="0"/>
              <a:t>資格を</a:t>
            </a:r>
            <a:r>
              <a:rPr lang="ja-JP" altLang="en-US"/>
              <a:t>お渡しします！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ECBB3AE-B824-48A7-9206-B0851D44F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53" y="3429000"/>
            <a:ext cx="3253099" cy="243982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26381B-2FBA-4B06-AB60-05F00899B6A4}"/>
              </a:ext>
            </a:extLst>
          </p:cNvPr>
          <p:cNvSpPr txBox="1"/>
          <p:nvPr/>
        </p:nvSpPr>
        <p:spPr>
          <a:xfrm>
            <a:off x="2065547" y="585332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職員さんが笑顔になっていく方法を</a:t>
            </a:r>
            <a:br>
              <a:rPr kumimoji="1" lang="en-US" altLang="ja-JP" dirty="0"/>
            </a:br>
            <a:r>
              <a:rPr kumimoji="1" lang="ja-JP" altLang="en-US" dirty="0"/>
              <a:t>一緒に考えます！</a:t>
            </a:r>
          </a:p>
        </p:txBody>
      </p:sp>
    </p:spTree>
    <p:extLst>
      <p:ext uri="{BB962C8B-B14F-4D97-AF65-F5344CB8AC3E}">
        <p14:creationId xmlns:p14="http://schemas.microsoft.com/office/powerpoint/2010/main" val="314030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0E472DF-54AE-46CB-8030-30861018A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A28998-EC3D-4FE4-9537-DCFC30B8F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0695"/>
            <a:ext cx="5225337" cy="376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69088B-8053-4784-B774-4736E7562F4A}"/>
              </a:ext>
            </a:extLst>
          </p:cNvPr>
          <p:cNvSpPr txBox="1"/>
          <p:nvPr/>
        </p:nvSpPr>
        <p:spPr>
          <a:xfrm>
            <a:off x="1031846" y="1243475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effectLst/>
              </a:rPr>
              <a:t>介護施設で起きる問題の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3BB841-1B66-4CB0-8CE5-685B1CED1671}"/>
              </a:ext>
            </a:extLst>
          </p:cNvPr>
          <p:cNvSpPr txBox="1"/>
          <p:nvPr/>
        </p:nvSpPr>
        <p:spPr>
          <a:xfrm>
            <a:off x="980550" y="2284386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>
                <a:solidFill>
                  <a:srgbClr val="FF0000"/>
                </a:solidFill>
                <a:effectLst/>
              </a:rPr>
              <a:t>なんと８割は</a:t>
            </a:r>
            <a:endParaRPr kumimoji="1" lang="ja-JP" alt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5C38E5-A641-434C-ABED-7255F2669915}"/>
              </a:ext>
            </a:extLst>
          </p:cNvPr>
          <p:cNvSpPr txBox="1"/>
          <p:nvPr/>
        </p:nvSpPr>
        <p:spPr>
          <a:xfrm>
            <a:off x="1442214" y="3557952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職員間で起こる問題</a:t>
            </a:r>
            <a:endParaRPr lang="en-US" altLang="ja-JP" sz="3200" b="1" dirty="0">
              <a:solidFill>
                <a:schemeClr val="bg1"/>
              </a:solidFill>
            </a:endParaRPr>
          </a:p>
          <a:p>
            <a:r>
              <a:rPr lang="ja-JP" altLang="en-US" sz="3200" b="1" dirty="0">
                <a:solidFill>
                  <a:schemeClr val="bg1"/>
                </a:solidFill>
                <a:effectLst/>
              </a:rPr>
              <a:t>　　　または</a:t>
            </a:r>
            <a:endParaRPr lang="en-US" altLang="ja-JP" sz="3200" b="1" dirty="0">
              <a:solidFill>
                <a:schemeClr val="bg1"/>
              </a:solidFill>
              <a:effectLst/>
            </a:endParaRPr>
          </a:p>
          <a:p>
            <a:r>
              <a:rPr lang="ja-JP" altLang="en-US" sz="3200" b="1" dirty="0">
                <a:solidFill>
                  <a:schemeClr val="bg1"/>
                </a:solidFill>
                <a:effectLst/>
              </a:rPr>
              <a:t>管理者の質の問題！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4D57DB-4696-4C30-852D-AAC665E78ED0}"/>
              </a:ext>
            </a:extLst>
          </p:cNvPr>
          <p:cNvSpPr txBox="1"/>
          <p:nvPr/>
        </p:nvSpPr>
        <p:spPr>
          <a:xfrm>
            <a:off x="1031846" y="5748565"/>
            <a:ext cx="890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FFFF00"/>
                </a:solidFill>
                <a:effectLst/>
              </a:rPr>
              <a:t>認知症の利用者様の起こす問題は、実は大きな「問題」になっていません！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4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B0A0226-03D8-49A8-998A-3ADB170AD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0002"/>
            <a:ext cx="12192000" cy="4064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8A48BC0-8674-432E-B0F8-11433E3E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26381B-2FBA-4B06-AB60-05F00899B6A4}"/>
              </a:ext>
            </a:extLst>
          </p:cNvPr>
          <p:cNvSpPr txBox="1"/>
          <p:nvPr/>
        </p:nvSpPr>
        <p:spPr>
          <a:xfrm>
            <a:off x="668873" y="479804"/>
            <a:ext cx="10854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0070C0"/>
                </a:solidFill>
              </a:rPr>
              <a:t>ウェルゼミでは障がい福祉サービスの支援も行っています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128FE5-ACF0-4DDB-B054-5D1726827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02" y="3416718"/>
            <a:ext cx="4510480" cy="338286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DC58AB-2420-46C5-A48F-AA97345D55C3}"/>
              </a:ext>
            </a:extLst>
          </p:cNvPr>
          <p:cNvSpPr txBox="1"/>
          <p:nvPr/>
        </p:nvSpPr>
        <p:spPr>
          <a:xfrm>
            <a:off x="953092" y="1679680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</a:rPr>
              <a:t>就労支援事業所（移行・Ａ型・Ｂ型）の収益改善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1874EC1-C191-420D-B42D-7EE00B3129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605"/>
            <a:ext cx="953092" cy="71481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77CEB09-6793-41DB-BE0B-536F85F6E119}"/>
              </a:ext>
            </a:extLst>
          </p:cNvPr>
          <p:cNvSpPr txBox="1"/>
          <p:nvPr/>
        </p:nvSpPr>
        <p:spPr>
          <a:xfrm>
            <a:off x="953092" y="2339952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</a:rPr>
              <a:t>障がい者グループホーム（共同生活援助）を始めたい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0862F96-478A-425F-9A9B-835156FA82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877"/>
            <a:ext cx="953092" cy="71481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F1E11E7-4213-4EC0-BA10-3EF06217A4A7}"/>
              </a:ext>
            </a:extLst>
          </p:cNvPr>
          <p:cNvSpPr txBox="1"/>
          <p:nvPr/>
        </p:nvSpPr>
        <p:spPr>
          <a:xfrm>
            <a:off x="953092" y="3044479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</a:rPr>
              <a:t>放課後デイサービスを始めたい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5E2762E-0824-4F72-9C36-7486ABD7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2404"/>
            <a:ext cx="953092" cy="714819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369F617-C722-4B9A-9BA4-628A54CC1ABC}"/>
              </a:ext>
            </a:extLst>
          </p:cNvPr>
          <p:cNvSpPr txBox="1"/>
          <p:nvPr/>
        </p:nvSpPr>
        <p:spPr>
          <a:xfrm>
            <a:off x="953092" y="3724472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</a:rPr>
              <a:t>生活介護・共生型デイサービスを始めたい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71132C2-24DF-47D7-8031-16DD612EBE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397"/>
            <a:ext cx="953092" cy="71481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B885D1-EEC5-4549-B1DC-1BF5CFBAF2F1}"/>
              </a:ext>
            </a:extLst>
          </p:cNvPr>
          <p:cNvSpPr txBox="1"/>
          <p:nvPr/>
        </p:nvSpPr>
        <p:spPr>
          <a:xfrm>
            <a:off x="953092" y="438074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</a:rPr>
              <a:t>職員の教育をしてほしい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E60279B-6063-4F1B-BD4D-FEE1C0F2AD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8670"/>
            <a:ext cx="953092" cy="71481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3B6C835-B2F2-45F0-AD2C-FAE1BFFA6056}"/>
              </a:ext>
            </a:extLst>
          </p:cNvPr>
          <p:cNvSpPr txBox="1"/>
          <p:nvPr/>
        </p:nvSpPr>
        <p:spPr>
          <a:xfrm>
            <a:off x="953092" y="5049712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</a:rPr>
              <a:t>農業とのコラボレーション（農福連携）をしたい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D73783E-1033-4E83-A415-2CE7FCBBAE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7637"/>
            <a:ext cx="953092" cy="7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30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9103759-F0CA-4C55-8569-D2BD0D7AF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41" y="0"/>
            <a:ext cx="1091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9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0277174-D88C-46F5-8643-1059B8F4BD46}"/>
              </a:ext>
            </a:extLst>
          </p:cNvPr>
          <p:cNvSpPr/>
          <p:nvPr/>
        </p:nvSpPr>
        <p:spPr>
          <a:xfrm rot="10800000">
            <a:off x="0" y="-2196"/>
            <a:ext cx="12184248" cy="68601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B9D4ED"/>
              </a:gs>
              <a:gs pos="83000">
                <a:srgbClr val="BFCFEB"/>
              </a:gs>
              <a:gs pos="100000">
                <a:srgbClr val="B6D2E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57C8B572-8142-431A-8BD0-CB3AED40519F}"/>
              </a:ext>
            </a:extLst>
          </p:cNvPr>
          <p:cNvSpPr/>
          <p:nvPr/>
        </p:nvSpPr>
        <p:spPr>
          <a:xfrm>
            <a:off x="15504" y="5599592"/>
            <a:ext cx="12176496" cy="125840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ウェルゼミにお任せ下さい！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27B72D2-FCA6-426D-B15E-2BF480589AB5}"/>
              </a:ext>
            </a:extLst>
          </p:cNvPr>
          <p:cNvSpPr txBox="1"/>
          <p:nvPr/>
        </p:nvSpPr>
        <p:spPr>
          <a:xfrm rot="20895636">
            <a:off x="217367" y="591477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一般社団法人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7910975-4151-4D21-B873-CDDA31CA9041}"/>
              </a:ext>
            </a:extLst>
          </p:cNvPr>
          <p:cNvSpPr txBox="1"/>
          <p:nvPr/>
        </p:nvSpPr>
        <p:spPr>
          <a:xfrm rot="20954542">
            <a:off x="522319" y="616864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日本福祉人財開発協会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13CD6B8-B26D-4F9B-85ED-FBFB06FBC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" y="5797"/>
            <a:ext cx="12192000" cy="4598335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184C13A-EE30-433F-BD14-149D4606ABF6}"/>
              </a:ext>
            </a:extLst>
          </p:cNvPr>
          <p:cNvSpPr/>
          <p:nvPr/>
        </p:nvSpPr>
        <p:spPr>
          <a:xfrm>
            <a:off x="2760841" y="4836942"/>
            <a:ext cx="6272613" cy="546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キーワードは職員の笑顔</a:t>
            </a:r>
          </a:p>
        </p:txBody>
      </p:sp>
    </p:spTree>
    <p:extLst>
      <p:ext uri="{BB962C8B-B14F-4D97-AF65-F5344CB8AC3E}">
        <p14:creationId xmlns:p14="http://schemas.microsoft.com/office/powerpoint/2010/main" val="424754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0277174-D88C-46F5-8643-1059B8F4BD46}"/>
              </a:ext>
            </a:extLst>
          </p:cNvPr>
          <p:cNvSpPr/>
          <p:nvPr/>
        </p:nvSpPr>
        <p:spPr>
          <a:xfrm rot="10800000">
            <a:off x="7752" y="-2195"/>
            <a:ext cx="12184248" cy="68601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B9D4ED"/>
              </a:gs>
              <a:gs pos="83000">
                <a:srgbClr val="BFCFEB"/>
              </a:gs>
              <a:gs pos="100000">
                <a:srgbClr val="B6D2E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44BB2A-798A-478C-AEFD-20725E7A35E8}"/>
              </a:ext>
            </a:extLst>
          </p:cNvPr>
          <p:cNvSpPr txBox="1"/>
          <p:nvPr/>
        </p:nvSpPr>
        <p:spPr>
          <a:xfrm flipH="1">
            <a:off x="2006352" y="207255"/>
            <a:ext cx="729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</a:rPr>
              <a:t>ウェルゼミの無料相談・ゼミ参加の流れ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B43BBFB-3ADF-4EA4-B365-D0F66583E8C6}"/>
              </a:ext>
            </a:extLst>
          </p:cNvPr>
          <p:cNvSpPr/>
          <p:nvPr/>
        </p:nvSpPr>
        <p:spPr>
          <a:xfrm>
            <a:off x="98359" y="933592"/>
            <a:ext cx="3632433" cy="18875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 b="1" dirty="0">
                <a:solidFill>
                  <a:srgbClr val="0070C0"/>
                </a:solidFill>
              </a:rPr>
              <a:t>無料相談お申し込み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74D1351-EE7D-4CD9-B513-5B6484347ECE}"/>
              </a:ext>
            </a:extLst>
          </p:cNvPr>
          <p:cNvSpPr/>
          <p:nvPr/>
        </p:nvSpPr>
        <p:spPr>
          <a:xfrm>
            <a:off x="98359" y="1538998"/>
            <a:ext cx="3632433" cy="15313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上記の「無料相談に申し込む」ボタンから必要事項をご記入</a:t>
            </a:r>
            <a:br>
              <a:rPr lang="en-US" altLang="ja-JP" b="1" dirty="0">
                <a:solidFill>
                  <a:schemeClr val="tx1"/>
                </a:solidFill>
              </a:rPr>
            </a:br>
            <a:r>
              <a:rPr lang="ja-JP" altLang="en-US" b="1" dirty="0">
                <a:solidFill>
                  <a:schemeClr val="tx1"/>
                </a:solidFill>
              </a:rPr>
              <a:t>いただき、お申込み下さい。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29C92D01-EC0F-4593-B5B0-BC06AE621F6E}"/>
              </a:ext>
            </a:extLst>
          </p:cNvPr>
          <p:cNvSpPr/>
          <p:nvPr/>
        </p:nvSpPr>
        <p:spPr>
          <a:xfrm rot="5400000">
            <a:off x="3708928" y="1715865"/>
            <a:ext cx="609984" cy="32297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B5E564D0-D4D2-4C8D-B378-56FF43372DB8}"/>
              </a:ext>
            </a:extLst>
          </p:cNvPr>
          <p:cNvSpPr/>
          <p:nvPr/>
        </p:nvSpPr>
        <p:spPr>
          <a:xfrm rot="5400000">
            <a:off x="3702635" y="4382150"/>
            <a:ext cx="609984" cy="32297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1F19970-5F9E-4BB2-B9CB-58BEA301F685}"/>
              </a:ext>
            </a:extLst>
          </p:cNvPr>
          <p:cNvSpPr/>
          <p:nvPr/>
        </p:nvSpPr>
        <p:spPr>
          <a:xfrm>
            <a:off x="98358" y="3675777"/>
            <a:ext cx="3632433" cy="18875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 b="1" dirty="0">
                <a:solidFill>
                  <a:srgbClr val="0070C0"/>
                </a:solidFill>
              </a:rPr>
              <a:t>無料メルマガお申し込み</a:t>
            </a: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DAA3A09B-19DA-42DA-9547-46CC4F6FA799}"/>
              </a:ext>
            </a:extLst>
          </p:cNvPr>
          <p:cNvSpPr/>
          <p:nvPr/>
        </p:nvSpPr>
        <p:spPr>
          <a:xfrm rot="10800000">
            <a:off x="1022352" y="3049505"/>
            <a:ext cx="609984" cy="32297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42C39C4C-0CB5-4AA3-9FB1-DB3DADC2A294}"/>
              </a:ext>
            </a:extLst>
          </p:cNvPr>
          <p:cNvSpPr/>
          <p:nvPr/>
        </p:nvSpPr>
        <p:spPr>
          <a:xfrm>
            <a:off x="4284463" y="3675776"/>
            <a:ext cx="3632433" cy="18875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ウェルゼミに参加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3840328-DC93-4767-AFC9-5329E12DC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79" y="5563298"/>
            <a:ext cx="1726268" cy="1294702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76E7A28-47CD-48F8-9F75-11D4AADA2EDA}"/>
              </a:ext>
            </a:extLst>
          </p:cNvPr>
          <p:cNvSpPr/>
          <p:nvPr/>
        </p:nvSpPr>
        <p:spPr>
          <a:xfrm>
            <a:off x="4269784" y="4406824"/>
            <a:ext cx="3632433" cy="15313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毎月１回開催</a:t>
            </a:r>
            <a:endParaRPr lang="en-US" altLang="ja-JP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＜名古屋＞</a:t>
            </a:r>
            <a:br>
              <a:rPr kumimoji="1" lang="en-US" altLang="ja-JP" b="1" dirty="0">
                <a:solidFill>
                  <a:schemeClr val="bg1"/>
                </a:solidFill>
              </a:rPr>
            </a:br>
            <a:r>
              <a:rPr kumimoji="1" lang="ja-JP" altLang="en-US" sz="1600" dirty="0">
                <a:solidFill>
                  <a:schemeClr val="bg1"/>
                </a:solidFill>
              </a:rPr>
              <a:t>（東京･大阪･福岡は順次開催予定）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B77728CA-08C8-41BB-96C8-FCE3CA2DF579}"/>
              </a:ext>
            </a:extLst>
          </p:cNvPr>
          <p:cNvSpPr/>
          <p:nvPr/>
        </p:nvSpPr>
        <p:spPr>
          <a:xfrm rot="10800000" flipV="1">
            <a:off x="2265321" y="3049505"/>
            <a:ext cx="609984" cy="32297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0244062-7674-4890-8983-91FEBD35C895}"/>
              </a:ext>
            </a:extLst>
          </p:cNvPr>
          <p:cNvSpPr/>
          <p:nvPr/>
        </p:nvSpPr>
        <p:spPr>
          <a:xfrm>
            <a:off x="4292851" y="933592"/>
            <a:ext cx="3632433" cy="18875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 b="1" dirty="0">
                <a:solidFill>
                  <a:srgbClr val="0070C0"/>
                </a:solidFill>
              </a:rPr>
              <a:t>無料面談</a:t>
            </a:r>
            <a:r>
              <a:rPr lang="ja-JP" altLang="en-US" sz="2000" b="1" dirty="0">
                <a:solidFill>
                  <a:srgbClr val="0070C0"/>
                </a:solidFill>
              </a:rPr>
              <a:t>・無料診断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EAD1799D-0042-4017-9EB2-D750F03DA2C0}"/>
              </a:ext>
            </a:extLst>
          </p:cNvPr>
          <p:cNvSpPr/>
          <p:nvPr/>
        </p:nvSpPr>
        <p:spPr>
          <a:xfrm>
            <a:off x="4276490" y="1585245"/>
            <a:ext cx="3632433" cy="15313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相談内容に基づき一度面談させていただきます。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DFE9389-C2B6-4E52-8E80-2064DD7F6AEC}"/>
              </a:ext>
            </a:extLst>
          </p:cNvPr>
          <p:cNvSpPr/>
          <p:nvPr/>
        </p:nvSpPr>
        <p:spPr>
          <a:xfrm>
            <a:off x="8461208" y="933592"/>
            <a:ext cx="3632433" cy="18875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 b="1" dirty="0">
                <a:solidFill>
                  <a:srgbClr val="0070C0"/>
                </a:solidFill>
              </a:rPr>
              <a:t>お見積り</a:t>
            </a:r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2FF39366-AC91-4EB2-BDD2-611974A88176}"/>
              </a:ext>
            </a:extLst>
          </p:cNvPr>
          <p:cNvSpPr/>
          <p:nvPr/>
        </p:nvSpPr>
        <p:spPr>
          <a:xfrm rot="5400000">
            <a:off x="7877350" y="1732950"/>
            <a:ext cx="609984" cy="32297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367B8801-7FC7-4511-AB51-8DF206E6AD8C}"/>
              </a:ext>
            </a:extLst>
          </p:cNvPr>
          <p:cNvSpPr/>
          <p:nvPr/>
        </p:nvSpPr>
        <p:spPr>
          <a:xfrm>
            <a:off x="8497612" y="1597639"/>
            <a:ext cx="3632433" cy="15313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無料面談にて気になる点を洗い出し、簡単なアドバイスを行い、後日お見積りを提出します。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92D05DE4-5D3C-4931-A4FE-DC3EBC3DB4AE}"/>
              </a:ext>
            </a:extLst>
          </p:cNvPr>
          <p:cNvSpPr/>
          <p:nvPr/>
        </p:nvSpPr>
        <p:spPr>
          <a:xfrm rot="10800000">
            <a:off x="5691120" y="3104924"/>
            <a:ext cx="609984" cy="32297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>
            <a:extLst>
              <a:ext uri="{FF2B5EF4-FFF2-40B4-BE49-F238E27FC236}">
                <a16:creationId xmlns:a16="http://schemas.microsoft.com/office/drawing/2014/main" id="{3BF9F889-4810-4C21-8E97-0C1F9B0A8846}"/>
              </a:ext>
            </a:extLst>
          </p:cNvPr>
          <p:cNvSpPr/>
          <p:nvPr/>
        </p:nvSpPr>
        <p:spPr>
          <a:xfrm rot="8118145" flipV="1">
            <a:off x="3750652" y="2886781"/>
            <a:ext cx="475793" cy="630868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ED71086E-8E78-438D-BD89-86DBE7920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47" y="5563297"/>
            <a:ext cx="1726268" cy="129411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A4B065A-FFFE-4269-93B1-0F3D7B5DB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3" y="5023473"/>
            <a:ext cx="2245495" cy="1833941"/>
          </a:xfrm>
          <a:prstGeom prst="rect">
            <a:avLst/>
          </a:prstGeom>
        </p:spPr>
      </p:pic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EC1912D1-B9BC-4A87-A7BF-2EE5098401D3}"/>
              </a:ext>
            </a:extLst>
          </p:cNvPr>
          <p:cNvSpPr/>
          <p:nvPr/>
        </p:nvSpPr>
        <p:spPr>
          <a:xfrm>
            <a:off x="190136" y="4321942"/>
            <a:ext cx="3632433" cy="15313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毎週、介護や福祉、企業運営に役立つ情報をお届けします。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F506728F-70FF-4D11-A7D1-A09E434E455C}"/>
              </a:ext>
            </a:extLst>
          </p:cNvPr>
          <p:cNvSpPr/>
          <p:nvPr/>
        </p:nvSpPr>
        <p:spPr>
          <a:xfrm>
            <a:off x="8461208" y="3593739"/>
            <a:ext cx="3632433" cy="18875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 b="1" dirty="0">
                <a:solidFill>
                  <a:srgbClr val="0070C0"/>
                </a:solidFill>
              </a:rPr>
              <a:t>ご契約・コンサル開始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FADEAD39-4A8D-4209-8B96-EEEE452642BB}"/>
              </a:ext>
            </a:extLst>
          </p:cNvPr>
          <p:cNvSpPr/>
          <p:nvPr/>
        </p:nvSpPr>
        <p:spPr>
          <a:xfrm>
            <a:off x="8497612" y="4257786"/>
            <a:ext cx="3632433" cy="15313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ウェルゼミの理事</a:t>
            </a:r>
            <a:r>
              <a:rPr lang="ja-JP" altLang="en-US" b="1" dirty="0">
                <a:solidFill>
                  <a:schemeClr val="tx1"/>
                </a:solidFill>
              </a:rPr>
              <a:t>・担当が</a:t>
            </a:r>
            <a:br>
              <a:rPr lang="en-US" altLang="ja-JP" b="1" dirty="0">
                <a:solidFill>
                  <a:schemeClr val="tx1"/>
                </a:solidFill>
              </a:rPr>
            </a:br>
            <a:r>
              <a:rPr lang="ja-JP" altLang="en-US" b="1" dirty="0">
                <a:solidFill>
                  <a:schemeClr val="tx1"/>
                </a:solidFill>
              </a:rPr>
              <a:t>職員さんの笑顔のため、</a:t>
            </a:r>
            <a:br>
              <a:rPr lang="en-US" altLang="ja-JP" b="1" dirty="0">
                <a:solidFill>
                  <a:schemeClr val="tx1"/>
                </a:solidFill>
              </a:rPr>
            </a:br>
            <a:r>
              <a:rPr lang="ja-JP" altLang="en-US" b="1" dirty="0">
                <a:solidFill>
                  <a:schemeClr val="tx1"/>
                </a:solidFill>
              </a:rPr>
              <a:t>力を発揮いたします！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267B282B-FB49-4A54-8EC5-45F94BCBD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56" y="5481262"/>
            <a:ext cx="2062617" cy="1376152"/>
          </a:xfrm>
          <a:prstGeom prst="rect">
            <a:avLst/>
          </a:prstGeom>
        </p:spPr>
      </p:pic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4CCFF02E-B1AD-48C5-BE3F-E5BA51B17C5B}"/>
              </a:ext>
            </a:extLst>
          </p:cNvPr>
          <p:cNvSpPr/>
          <p:nvPr/>
        </p:nvSpPr>
        <p:spPr>
          <a:xfrm rot="10800000">
            <a:off x="10051440" y="3070371"/>
            <a:ext cx="609984" cy="32297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46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274C2F9-B784-47C0-B8BC-CA52AA4F04FF}"/>
              </a:ext>
            </a:extLst>
          </p:cNvPr>
          <p:cNvSpPr/>
          <p:nvPr/>
        </p:nvSpPr>
        <p:spPr>
          <a:xfrm>
            <a:off x="1910090" y="619259"/>
            <a:ext cx="3867941" cy="604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会社方針、理念を社員のほとんどが知らない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2D83BC0-2768-42B8-9230-90359B61E5A0}"/>
              </a:ext>
            </a:extLst>
          </p:cNvPr>
          <p:cNvSpPr/>
          <p:nvPr/>
        </p:nvSpPr>
        <p:spPr>
          <a:xfrm>
            <a:off x="6002723" y="619259"/>
            <a:ext cx="2385498" cy="604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施設ルールがない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4F34385-2076-42D8-9BD9-6927787EB8BB}"/>
              </a:ext>
            </a:extLst>
          </p:cNvPr>
          <p:cNvSpPr/>
          <p:nvPr/>
        </p:nvSpPr>
        <p:spPr>
          <a:xfrm>
            <a:off x="8654236" y="619259"/>
            <a:ext cx="3374961" cy="604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小さなことが権限移譲されていない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E2BE3E5-717E-45F9-8FE8-0672E095FA51}"/>
              </a:ext>
            </a:extLst>
          </p:cNvPr>
          <p:cNvSpPr/>
          <p:nvPr/>
        </p:nvSpPr>
        <p:spPr>
          <a:xfrm>
            <a:off x="1910090" y="1420052"/>
            <a:ext cx="6245381" cy="604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会社が社員のモチベーションを上げる施策を考えていない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BDDD3E9-EDB5-4F3E-8CAE-54948D35ACD2}"/>
              </a:ext>
            </a:extLst>
          </p:cNvPr>
          <p:cNvSpPr/>
          <p:nvPr/>
        </p:nvSpPr>
        <p:spPr>
          <a:xfrm>
            <a:off x="8354971" y="1440495"/>
            <a:ext cx="3701680" cy="604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管理者が怒る・叱ることが多い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7441E00-CA2D-4749-BAD5-2284E147681E}"/>
              </a:ext>
            </a:extLst>
          </p:cNvPr>
          <p:cNvSpPr/>
          <p:nvPr/>
        </p:nvSpPr>
        <p:spPr>
          <a:xfrm>
            <a:off x="1910091" y="3042081"/>
            <a:ext cx="2385498" cy="604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職員に笑顔がない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687DB31-1EC7-4E44-815E-DBFCCFFF1302}"/>
              </a:ext>
            </a:extLst>
          </p:cNvPr>
          <p:cNvSpPr/>
          <p:nvPr/>
        </p:nvSpPr>
        <p:spPr>
          <a:xfrm>
            <a:off x="4539687" y="3042081"/>
            <a:ext cx="3233402" cy="604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職員同士の言い争いが多い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37E98CE-BCCB-48A9-87B3-EFDB3DD3E2CB}"/>
              </a:ext>
            </a:extLst>
          </p:cNvPr>
          <p:cNvSpPr/>
          <p:nvPr/>
        </p:nvSpPr>
        <p:spPr>
          <a:xfrm>
            <a:off x="8017187" y="3042079"/>
            <a:ext cx="4012010" cy="604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利用者様を「ちゃん」呼びしている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4298CF8-A67E-4C07-9E45-896758510E91}"/>
              </a:ext>
            </a:extLst>
          </p:cNvPr>
          <p:cNvSpPr/>
          <p:nvPr/>
        </p:nvSpPr>
        <p:spPr>
          <a:xfrm>
            <a:off x="1910090" y="2220845"/>
            <a:ext cx="5197977" cy="604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上司に相談しても何も変わらないと職員が言う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56E4DCD-8BBE-41FF-AF40-FA97354FA4BF}"/>
              </a:ext>
            </a:extLst>
          </p:cNvPr>
          <p:cNvSpPr/>
          <p:nvPr/>
        </p:nvSpPr>
        <p:spPr>
          <a:xfrm>
            <a:off x="7324199" y="2220843"/>
            <a:ext cx="4732452" cy="604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上司に相談しても「しょうがないから」とムゲに言い返される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49A6677-5711-4D71-B55E-A8C004CF645A}"/>
              </a:ext>
            </a:extLst>
          </p:cNvPr>
          <p:cNvSpPr/>
          <p:nvPr/>
        </p:nvSpPr>
        <p:spPr>
          <a:xfrm>
            <a:off x="1910091" y="3799417"/>
            <a:ext cx="3069919" cy="604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仲間への声掛けがない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C77B22D3-9502-4037-808E-D91116CAE059}"/>
              </a:ext>
            </a:extLst>
          </p:cNvPr>
          <p:cNvSpPr/>
          <p:nvPr/>
        </p:nvSpPr>
        <p:spPr>
          <a:xfrm>
            <a:off x="5295895" y="3818449"/>
            <a:ext cx="4012010" cy="604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職員が利用者様の隣に座って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b="1" dirty="0">
                <a:solidFill>
                  <a:schemeClr val="tx1"/>
                </a:solidFill>
              </a:rPr>
              <a:t>話す姿がない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5BA47F4-4533-4B4F-8F4F-8BF1D1F3142C}"/>
              </a:ext>
            </a:extLst>
          </p:cNvPr>
          <p:cNvSpPr/>
          <p:nvPr/>
        </p:nvSpPr>
        <p:spPr>
          <a:xfrm>
            <a:off x="9643699" y="3824694"/>
            <a:ext cx="2385498" cy="604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愚痴が多い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BDE43FA-CBB2-452D-9B27-A05899710961}"/>
              </a:ext>
            </a:extLst>
          </p:cNvPr>
          <p:cNvSpPr/>
          <p:nvPr/>
        </p:nvSpPr>
        <p:spPr>
          <a:xfrm>
            <a:off x="1926716" y="6199029"/>
            <a:ext cx="3069919" cy="604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会議がおざなり、長い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8A6FFB7-FDCE-4E2D-A91F-3B50EA735FBD}"/>
              </a:ext>
            </a:extLst>
          </p:cNvPr>
          <p:cNvSpPr/>
          <p:nvPr/>
        </p:nvSpPr>
        <p:spPr>
          <a:xfrm>
            <a:off x="10355815" y="4614481"/>
            <a:ext cx="1673382" cy="604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派閥がある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22A08F3-388C-405A-90F7-8076D9ED048D}"/>
              </a:ext>
            </a:extLst>
          </p:cNvPr>
          <p:cNvSpPr/>
          <p:nvPr/>
        </p:nvSpPr>
        <p:spPr>
          <a:xfrm>
            <a:off x="6002723" y="5414260"/>
            <a:ext cx="4921130" cy="604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掃除機など備品が壊れても買い替えていない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BDD8056C-E1A8-43B2-BD9B-FDC1592D08E6}"/>
              </a:ext>
            </a:extLst>
          </p:cNvPr>
          <p:cNvSpPr/>
          <p:nvPr/>
        </p:nvSpPr>
        <p:spPr>
          <a:xfrm>
            <a:off x="1926716" y="4607849"/>
            <a:ext cx="3635186" cy="604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家族や来客が来ても挨拶しない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65D14DE-02FE-4489-A285-944A2F20CEF1}"/>
              </a:ext>
            </a:extLst>
          </p:cNvPr>
          <p:cNvSpPr/>
          <p:nvPr/>
        </p:nvSpPr>
        <p:spPr>
          <a:xfrm>
            <a:off x="5273846" y="6173617"/>
            <a:ext cx="4469603" cy="604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施設の雰囲気が暗い、掲示が古い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5F0429F-07AF-47F6-9372-F533D84B6B0B}"/>
              </a:ext>
            </a:extLst>
          </p:cNvPr>
          <p:cNvSpPr/>
          <p:nvPr/>
        </p:nvSpPr>
        <p:spPr>
          <a:xfrm>
            <a:off x="1926716" y="5423865"/>
            <a:ext cx="3867941" cy="604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レクやボランティアが少ない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5420C67-D1F4-43D8-BAE8-70A8619C934A}"/>
              </a:ext>
            </a:extLst>
          </p:cNvPr>
          <p:cNvSpPr/>
          <p:nvPr/>
        </p:nvSpPr>
        <p:spPr>
          <a:xfrm>
            <a:off x="5792002" y="4624473"/>
            <a:ext cx="4341898" cy="604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立ったままで食事介助する職員が多い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139940A-EBDD-492C-A0CA-8FB1A65AB559}"/>
              </a:ext>
            </a:extLst>
          </p:cNvPr>
          <p:cNvSpPr/>
          <p:nvPr/>
        </p:nvSpPr>
        <p:spPr>
          <a:xfrm>
            <a:off x="10000898" y="6180789"/>
            <a:ext cx="2055754" cy="604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研修が少ない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3C9003B-28AF-4C5B-BBF6-C8EC3A5D1FED}"/>
              </a:ext>
            </a:extLst>
          </p:cNvPr>
          <p:cNvSpPr/>
          <p:nvPr/>
        </p:nvSpPr>
        <p:spPr>
          <a:xfrm>
            <a:off x="92278" y="619259"/>
            <a:ext cx="1652631" cy="22055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</a:rPr>
              <a:t>会社・施設</a:t>
            </a:r>
            <a:br>
              <a:rPr kumimoji="1" lang="en-US" altLang="ja-JP" b="1" dirty="0">
                <a:solidFill>
                  <a:srgbClr val="0070C0"/>
                </a:solidFill>
              </a:rPr>
            </a:br>
            <a:r>
              <a:rPr kumimoji="1" lang="ja-JP" altLang="en-US" b="1" dirty="0">
                <a:solidFill>
                  <a:srgbClr val="0070C0"/>
                </a:solidFill>
              </a:rPr>
              <a:t>施設長</a:t>
            </a:r>
            <a:endParaRPr kumimoji="1" lang="en-US" altLang="ja-JP" b="1" dirty="0">
              <a:solidFill>
                <a:srgbClr val="0070C0"/>
              </a:solidFill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</a:rPr>
              <a:t>管理者</a:t>
            </a:r>
            <a:endParaRPr kumimoji="1"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4EA2C6F-342E-4D03-BCCF-CA2D0E2586E3}"/>
              </a:ext>
            </a:extLst>
          </p:cNvPr>
          <p:cNvSpPr/>
          <p:nvPr/>
        </p:nvSpPr>
        <p:spPr>
          <a:xfrm>
            <a:off x="83534" y="3042079"/>
            <a:ext cx="1652631" cy="2169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</a:rPr>
              <a:t>職　員</a:t>
            </a:r>
            <a:endParaRPr kumimoji="1"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C06429B-99F7-487A-9FB5-257E3CEDB37A}"/>
              </a:ext>
            </a:extLst>
          </p:cNvPr>
          <p:cNvSpPr/>
          <p:nvPr/>
        </p:nvSpPr>
        <p:spPr>
          <a:xfrm>
            <a:off x="92278" y="5423865"/>
            <a:ext cx="1652631" cy="1353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</a:rPr>
              <a:t>施設</a:t>
            </a:r>
            <a:br>
              <a:rPr kumimoji="1" lang="en-US" altLang="ja-JP" b="1" dirty="0">
                <a:solidFill>
                  <a:srgbClr val="0070C0"/>
                </a:solidFill>
              </a:rPr>
            </a:br>
            <a:r>
              <a:rPr kumimoji="1" lang="ja-JP" altLang="en-US" b="1" dirty="0">
                <a:solidFill>
                  <a:srgbClr val="0070C0"/>
                </a:solidFill>
              </a:rPr>
              <a:t>社風</a:t>
            </a:r>
            <a:br>
              <a:rPr kumimoji="1" lang="en-US" altLang="ja-JP" b="1" dirty="0">
                <a:solidFill>
                  <a:srgbClr val="0070C0"/>
                </a:solidFill>
              </a:rPr>
            </a:br>
            <a:r>
              <a:rPr lang="ja-JP" altLang="en-US" b="1" dirty="0">
                <a:solidFill>
                  <a:srgbClr val="0070C0"/>
                </a:solidFill>
              </a:rPr>
              <a:t>分化</a:t>
            </a:r>
            <a:endParaRPr kumimoji="1"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06894FE-1663-4381-A72F-B8654CFF430C}"/>
              </a:ext>
            </a:extLst>
          </p:cNvPr>
          <p:cNvSpPr txBox="1"/>
          <p:nvPr/>
        </p:nvSpPr>
        <p:spPr>
          <a:xfrm>
            <a:off x="2044162" y="64704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あなたの施設では、以下の項目がいくつ当てはまりますか？</a:t>
            </a: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17289CE-3ADF-4E6A-B26E-2E4294C3BB9F}"/>
              </a:ext>
            </a:extLst>
          </p:cNvPr>
          <p:cNvCxnSpPr/>
          <p:nvPr/>
        </p:nvCxnSpPr>
        <p:spPr>
          <a:xfrm>
            <a:off x="92278" y="2927758"/>
            <a:ext cx="119643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752F834-F46E-402F-91E3-88101A0DCDCC}"/>
              </a:ext>
            </a:extLst>
          </p:cNvPr>
          <p:cNvCxnSpPr/>
          <p:nvPr/>
        </p:nvCxnSpPr>
        <p:spPr>
          <a:xfrm>
            <a:off x="92278" y="5320018"/>
            <a:ext cx="119643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64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6A311E0F-8AC9-426F-9297-70692D02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0002"/>
            <a:ext cx="12192000" cy="4064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C494D3-5943-408A-8B24-9140F2EC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0798DA-5CC2-4F08-860F-8DB66C9D07C5}"/>
              </a:ext>
            </a:extLst>
          </p:cNvPr>
          <p:cNvSpPr txBox="1"/>
          <p:nvPr/>
        </p:nvSpPr>
        <p:spPr>
          <a:xfrm>
            <a:off x="285223" y="3405485"/>
            <a:ext cx="5466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月に１度、会員が集まるサロンを開催します。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協会からの各種行政情報、他施設の情報、お得な情報を提供するだけでなく、会員どうしの意見交換、簡単な勉強会やグループゼミを</a:t>
            </a:r>
            <a:r>
              <a:rPr lang="ja-JP" altLang="en-US" sz="2400" b="1" dirty="0"/>
              <a:t>行います！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059FE0-D9B8-46BA-B820-358F187FABD0}"/>
              </a:ext>
            </a:extLst>
          </p:cNvPr>
          <p:cNvSpPr txBox="1"/>
          <p:nvPr/>
        </p:nvSpPr>
        <p:spPr>
          <a:xfrm>
            <a:off x="285223" y="1934982"/>
            <a:ext cx="5466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70C0"/>
                </a:solidFill>
              </a:rPr>
              <a:t>福祉事業の経営者・管理者が集うサロン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7C48991-09DD-448A-A220-3FF302A0A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71" y="1520221"/>
            <a:ext cx="6096000" cy="4067175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50D97C4-3DF2-440C-B6DD-5B88C45767DC}"/>
              </a:ext>
            </a:extLst>
          </p:cNvPr>
          <p:cNvSpPr/>
          <p:nvPr/>
        </p:nvSpPr>
        <p:spPr>
          <a:xfrm>
            <a:off x="1065402" y="987378"/>
            <a:ext cx="3473041" cy="668679"/>
          </a:xfrm>
          <a:prstGeom prst="roundRect">
            <a:avLst/>
          </a:prstGeom>
          <a:solidFill>
            <a:srgbClr val="F6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495B62-2358-4379-9720-48C84487FAA3}"/>
              </a:ext>
            </a:extLst>
          </p:cNvPr>
          <p:cNvSpPr txBox="1"/>
          <p:nvPr/>
        </p:nvSpPr>
        <p:spPr>
          <a:xfrm>
            <a:off x="1192633" y="1103022"/>
            <a:ext cx="389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ウェルゼミってなに？</a:t>
            </a:r>
          </a:p>
        </p:txBody>
      </p:sp>
    </p:spTree>
    <p:extLst>
      <p:ext uri="{BB962C8B-B14F-4D97-AF65-F5344CB8AC3E}">
        <p14:creationId xmlns:p14="http://schemas.microsoft.com/office/powerpoint/2010/main" val="241800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6A311E0F-8AC9-426F-9297-70692D02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0002"/>
            <a:ext cx="12192000" cy="4064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C494D3-5943-408A-8B24-9140F2EC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0798DA-5CC2-4F08-860F-8DB66C9D07C5}"/>
              </a:ext>
            </a:extLst>
          </p:cNvPr>
          <p:cNvSpPr txBox="1"/>
          <p:nvPr/>
        </p:nvSpPr>
        <p:spPr>
          <a:xfrm>
            <a:off x="285225" y="2765404"/>
            <a:ext cx="56387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月に１度会員が集まるサロンを開催します。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協会からの各種行政情報、他施設の情報、お得な情報を提供するだけでなく、会員どうしの意見交換、簡単な勉強会やグループゼミを</a:t>
            </a:r>
            <a:r>
              <a:rPr lang="ja-JP" altLang="en-US" sz="2800" b="1" dirty="0"/>
              <a:t>行います！</a:t>
            </a:r>
            <a:endParaRPr kumimoji="1" lang="ja-JP" altLang="en-US" sz="2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059FE0-D9B8-46BA-B820-358F187FABD0}"/>
              </a:ext>
            </a:extLst>
          </p:cNvPr>
          <p:cNvSpPr txBox="1"/>
          <p:nvPr/>
        </p:nvSpPr>
        <p:spPr>
          <a:xfrm>
            <a:off x="285225" y="1448104"/>
            <a:ext cx="546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0C0"/>
                </a:solidFill>
              </a:rPr>
              <a:t>福祉事業の経営者・管理者が集うサロン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7C48991-09DD-448A-A220-3FF302A0A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24" y="1512729"/>
            <a:ext cx="6096000" cy="4067175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9B172DB-3437-4C78-A8B8-A914702A7D21}"/>
              </a:ext>
            </a:extLst>
          </p:cNvPr>
          <p:cNvSpPr/>
          <p:nvPr/>
        </p:nvSpPr>
        <p:spPr>
          <a:xfrm>
            <a:off x="1100354" y="736059"/>
            <a:ext cx="3471646" cy="487991"/>
          </a:xfrm>
          <a:prstGeom prst="roundRect">
            <a:avLst/>
          </a:prstGeom>
          <a:solidFill>
            <a:srgbClr val="F6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495B62-2358-4379-9720-48C84487FAA3}"/>
              </a:ext>
            </a:extLst>
          </p:cNvPr>
          <p:cNvSpPr txBox="1"/>
          <p:nvPr/>
        </p:nvSpPr>
        <p:spPr>
          <a:xfrm>
            <a:off x="1173060" y="743308"/>
            <a:ext cx="457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ウェルゼミってなに？</a:t>
            </a:r>
          </a:p>
        </p:txBody>
      </p:sp>
    </p:spTree>
    <p:extLst>
      <p:ext uri="{BB962C8B-B14F-4D97-AF65-F5344CB8AC3E}">
        <p14:creationId xmlns:p14="http://schemas.microsoft.com/office/powerpoint/2010/main" val="160522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6A311E0F-8AC9-426F-9297-70692D02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0002"/>
            <a:ext cx="12192000" cy="4064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C494D3-5943-408A-8B24-9140F2EC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0798DA-5CC2-4F08-860F-8DB66C9D07C5}"/>
              </a:ext>
            </a:extLst>
          </p:cNvPr>
          <p:cNvSpPr txBox="1"/>
          <p:nvPr/>
        </p:nvSpPr>
        <p:spPr>
          <a:xfrm>
            <a:off x="6604933" y="3733391"/>
            <a:ext cx="546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施設長ゼミなどの特化型の</a:t>
            </a:r>
            <a:r>
              <a:rPr lang="ja-JP" altLang="en-US" sz="2400" b="1" dirty="0"/>
              <a:t>期間</a:t>
            </a:r>
            <a:r>
              <a:rPr kumimoji="1" lang="ja-JP" altLang="en-US" sz="2400" b="1" dirty="0"/>
              <a:t>研修を行い、社員が辞めない強い施設のリーダーになることができます！</a:t>
            </a:r>
          </a:p>
          <a:p>
            <a:r>
              <a:rPr kumimoji="1" lang="ja-JP" altLang="en-US" sz="2400" b="1" dirty="0"/>
              <a:t>修了者には、日本福祉人財開発協会の認定資格をお渡しします！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059FE0-D9B8-46BA-B820-358F187FABD0}"/>
              </a:ext>
            </a:extLst>
          </p:cNvPr>
          <p:cNvSpPr txBox="1"/>
          <p:nvPr/>
        </p:nvSpPr>
        <p:spPr>
          <a:xfrm>
            <a:off x="6644080" y="2069040"/>
            <a:ext cx="5050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</a:rPr>
              <a:t>事業所の施設長</a:t>
            </a:r>
            <a:r>
              <a:rPr kumimoji="1" lang="ja-JP" altLang="en-US" sz="3200" b="1" dirty="0">
                <a:solidFill>
                  <a:srgbClr val="0070C0"/>
                </a:solidFill>
              </a:rPr>
              <a:t>が福祉のプロになれます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567559E-743D-41D1-A9CD-8A04C05BF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521" y="1453018"/>
            <a:ext cx="6096000" cy="4067175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8000642-8EC4-4668-9B17-A8828FD6B366}"/>
              </a:ext>
            </a:extLst>
          </p:cNvPr>
          <p:cNvSpPr/>
          <p:nvPr/>
        </p:nvSpPr>
        <p:spPr>
          <a:xfrm>
            <a:off x="7130642" y="1082111"/>
            <a:ext cx="3473041" cy="668679"/>
          </a:xfrm>
          <a:prstGeom prst="roundRect">
            <a:avLst/>
          </a:prstGeom>
          <a:solidFill>
            <a:srgbClr val="F6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495B62-2358-4379-9720-48C84487FAA3}"/>
              </a:ext>
            </a:extLst>
          </p:cNvPr>
          <p:cNvSpPr txBox="1"/>
          <p:nvPr/>
        </p:nvSpPr>
        <p:spPr>
          <a:xfrm>
            <a:off x="7492768" y="1185617"/>
            <a:ext cx="457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ウェルゼミでは・・・</a:t>
            </a:r>
          </a:p>
        </p:txBody>
      </p:sp>
    </p:spTree>
    <p:extLst>
      <p:ext uri="{BB962C8B-B14F-4D97-AF65-F5344CB8AC3E}">
        <p14:creationId xmlns:p14="http://schemas.microsoft.com/office/powerpoint/2010/main" val="305025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6A311E0F-8AC9-426F-9297-70692D02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0002"/>
            <a:ext cx="12192000" cy="4064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C494D3-5943-408A-8B24-9140F2EC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0798DA-5CC2-4F08-860F-8DB66C9D07C5}"/>
              </a:ext>
            </a:extLst>
          </p:cNvPr>
          <p:cNvSpPr txBox="1"/>
          <p:nvPr/>
        </p:nvSpPr>
        <p:spPr>
          <a:xfrm>
            <a:off x="6435755" y="3482147"/>
            <a:ext cx="5543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施設長ゼミなどの特化型の</a:t>
            </a:r>
            <a:r>
              <a:rPr lang="ja-JP" altLang="en-US" sz="2800" b="1" dirty="0"/>
              <a:t>期間</a:t>
            </a:r>
            <a:r>
              <a:rPr kumimoji="1" lang="ja-JP" altLang="en-US" sz="2800" b="1" dirty="0"/>
              <a:t>研修を行い、</a:t>
            </a:r>
          </a:p>
          <a:p>
            <a:r>
              <a:rPr kumimoji="1" lang="ja-JP" altLang="en-US" sz="2800" b="1" dirty="0"/>
              <a:t>修了者に</a:t>
            </a:r>
            <a:r>
              <a:rPr kumimoji="1" lang="ja-JP" altLang="en-US" sz="2800" b="1" dirty="0">
                <a:highlight>
                  <a:srgbClr val="FFFF00"/>
                </a:highlight>
              </a:rPr>
              <a:t>日本福祉人財開発協会の認定資格</a:t>
            </a:r>
            <a:r>
              <a:rPr kumimoji="1" lang="ja-JP" altLang="en-US" sz="2800" b="1" dirty="0"/>
              <a:t>をお渡しします！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495B62-2358-4379-9720-48C84487FAA3}"/>
              </a:ext>
            </a:extLst>
          </p:cNvPr>
          <p:cNvSpPr txBox="1"/>
          <p:nvPr/>
        </p:nvSpPr>
        <p:spPr>
          <a:xfrm>
            <a:off x="6435755" y="602735"/>
            <a:ext cx="457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ウェルゼミでは・・・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059FE0-D9B8-46BA-B820-358F187FABD0}"/>
              </a:ext>
            </a:extLst>
          </p:cNvPr>
          <p:cNvSpPr txBox="1"/>
          <p:nvPr/>
        </p:nvSpPr>
        <p:spPr>
          <a:xfrm>
            <a:off x="6460921" y="1582901"/>
            <a:ext cx="5417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70C0"/>
                </a:solidFill>
              </a:rPr>
              <a:t>施設の施設長・管理者が</a:t>
            </a:r>
            <a:br>
              <a:rPr kumimoji="1" lang="en-US" altLang="ja-JP" sz="3600" b="1" dirty="0">
                <a:solidFill>
                  <a:srgbClr val="0070C0"/>
                </a:solidFill>
              </a:rPr>
            </a:br>
            <a:r>
              <a:rPr kumimoji="1" lang="ja-JP" altLang="en-US" sz="3600" b="1" dirty="0">
                <a:solidFill>
                  <a:srgbClr val="0070C0"/>
                </a:solidFill>
              </a:rPr>
              <a:t>福祉のプロになれます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567559E-743D-41D1-A9CD-8A04C05BF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521" y="1453018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7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6A311E0F-8AC9-426F-9297-70692D02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0"/>
            <a:ext cx="12192000" cy="4064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C494D3-5943-408A-8B24-9140F2EC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0798DA-5CC2-4F08-860F-8DB66C9D07C5}"/>
              </a:ext>
            </a:extLst>
          </p:cNvPr>
          <p:cNvSpPr txBox="1"/>
          <p:nvPr/>
        </p:nvSpPr>
        <p:spPr>
          <a:xfrm>
            <a:off x="1" y="3332688"/>
            <a:ext cx="6020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経営者様の悩みは多岐に渡ります。</a:t>
            </a:r>
            <a:endParaRPr kumimoji="1" lang="en-US" altLang="ja-JP" sz="2400" b="1" dirty="0"/>
          </a:p>
          <a:p>
            <a:r>
              <a:rPr lang="ja-JP" altLang="en-US" sz="2400" b="1" dirty="0"/>
              <a:t>職員教育だけでなく、組織改善、メディア戦略、コスト削減、加算取得、助成金獲得など様々な相談に、ゼミに属するプロがお答えします。</a:t>
            </a:r>
            <a:endParaRPr lang="en-US" altLang="ja-JP" sz="2400" b="1" dirty="0"/>
          </a:p>
          <a:p>
            <a:r>
              <a:rPr kumimoji="1" lang="ja-JP" altLang="en-US" sz="2400" b="1" dirty="0"/>
              <a:t>一緒に職員さんの笑顔を広めましょう！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059FE0-D9B8-46BA-B820-358F187FABD0}"/>
              </a:ext>
            </a:extLst>
          </p:cNvPr>
          <p:cNvSpPr txBox="1"/>
          <p:nvPr/>
        </p:nvSpPr>
        <p:spPr>
          <a:xfrm>
            <a:off x="494833" y="2186484"/>
            <a:ext cx="5466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70C0"/>
                </a:solidFill>
              </a:rPr>
              <a:t>福祉事業の経営者様の</a:t>
            </a:r>
            <a:endParaRPr kumimoji="1" lang="en-US" altLang="ja-JP" sz="3200" b="1" dirty="0">
              <a:solidFill>
                <a:srgbClr val="0070C0"/>
              </a:solidFill>
            </a:endParaRPr>
          </a:p>
          <a:p>
            <a:r>
              <a:rPr kumimoji="1" lang="ja-JP" altLang="en-US" sz="3200" b="1" dirty="0">
                <a:solidFill>
                  <a:srgbClr val="0070C0"/>
                </a:solidFill>
              </a:rPr>
              <a:t>相談に乗ります。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29206D-DE6D-41B9-A919-742B2FC23BFF}"/>
              </a:ext>
            </a:extLst>
          </p:cNvPr>
          <p:cNvSpPr txBox="1"/>
          <p:nvPr/>
        </p:nvSpPr>
        <p:spPr>
          <a:xfrm>
            <a:off x="1688283" y="5984870"/>
            <a:ext cx="84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  <a:highlight>
                  <a:srgbClr val="FFFF00"/>
                </a:highlight>
                <a:latin typeface="ＤＦＧ平成丸ゴシック体W4" panose="020F0400000000000000" pitchFamily="50" charset="-128"/>
                <a:ea typeface="ＤＦＧ平成丸ゴシック体W4" panose="020F0400000000000000" pitchFamily="50" charset="-128"/>
              </a:rPr>
              <a:t>職員さんが笑顔でなければ、利用者様は笑顔になれない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C00C54-464F-48C9-B1B9-CECBF7706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58" y="1821331"/>
            <a:ext cx="6118488" cy="3430177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05C1F1B-9049-488F-9C76-34F4C85ADCBC}"/>
              </a:ext>
            </a:extLst>
          </p:cNvPr>
          <p:cNvSpPr/>
          <p:nvPr/>
        </p:nvSpPr>
        <p:spPr>
          <a:xfrm>
            <a:off x="1282117" y="1247489"/>
            <a:ext cx="3473041" cy="668679"/>
          </a:xfrm>
          <a:prstGeom prst="roundRect">
            <a:avLst/>
          </a:prstGeom>
          <a:solidFill>
            <a:srgbClr val="F6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495B62-2358-4379-9720-48C84487FAA3}"/>
              </a:ext>
            </a:extLst>
          </p:cNvPr>
          <p:cNvSpPr txBox="1"/>
          <p:nvPr/>
        </p:nvSpPr>
        <p:spPr>
          <a:xfrm>
            <a:off x="1786738" y="1358138"/>
            <a:ext cx="457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ウェルゼミでは</a:t>
            </a:r>
          </a:p>
        </p:txBody>
      </p:sp>
    </p:spTree>
    <p:extLst>
      <p:ext uri="{BB962C8B-B14F-4D97-AF65-F5344CB8AC3E}">
        <p14:creationId xmlns:p14="http://schemas.microsoft.com/office/powerpoint/2010/main" val="20397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976</Words>
  <Application>Microsoft Office PowerPoint</Application>
  <PresentationFormat>ワイド画面</PresentationFormat>
  <Paragraphs>106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AR P浪漫明朝体U</vt:lpstr>
      <vt:lpstr>BIZ UDPゴシック</vt:lpstr>
      <vt:lpstr>ＤＦＧ平成丸ゴシック体W4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yamamura@aihome-nisshin.com</dc:creator>
  <cp:lastModifiedBy>yamamura@aihome-nisshin.com</cp:lastModifiedBy>
  <cp:revision>44</cp:revision>
  <dcterms:created xsi:type="dcterms:W3CDTF">2022-01-26T12:39:23Z</dcterms:created>
  <dcterms:modified xsi:type="dcterms:W3CDTF">2022-02-06T07:45:27Z</dcterms:modified>
</cp:coreProperties>
</file>