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sldIdLst>
    <p:sldId id="256" r:id="rId2"/>
    <p:sldId id="257" r:id="rId3"/>
  </p:sldIdLst>
  <p:sldSz cx="6858000" cy="9144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AF2FA"/>
    <a:srgbClr val="C462FA"/>
    <a:srgbClr val="C979FB"/>
    <a:srgbClr val="F5E6FE"/>
    <a:srgbClr val="C972FA"/>
    <a:srgbClr val="CE7EFA"/>
    <a:srgbClr val="B16DFB"/>
    <a:srgbClr val="BD84FC"/>
    <a:srgbClr val="CC66FF"/>
    <a:srgbClr val="CC99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p:scale>
          <a:sx n="100" d="100"/>
          <a:sy n="100" d="100"/>
        </p:scale>
        <p:origin x="72"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slide" Target="slides/slide2.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514350" y="1496484"/>
            <a:ext cx="5829300" cy="3183467"/>
          </a:xfrm>
        </p:spPr>
        <p:txBody>
          <a:bodyPr anchor="b"/>
          <a:lstStyle>
            <a:lvl1pPr algn="ctr">
              <a:defRPr sz="4500"/>
            </a:lvl1pPr>
          </a:lstStyle>
          <a:p>
            <a:r>
              <a:rPr lang="ja-JP" altLang="en-US"/>
              <a:t>マスター タイトルの書式設定</a:t>
            </a:r>
            <a:endParaRPr lang="en-US" dirty="0"/>
          </a:p>
        </p:txBody>
      </p:sp>
      <p:sp>
        <p:nvSpPr>
          <p:cNvPr id="3" name="Subtitle 2"/>
          <p:cNvSpPr>
            <a:spLocks noGrp="1"/>
          </p:cNvSpPr>
          <p:nvPr>
            <p:ph type="subTitle" idx="1"/>
          </p:nvPr>
        </p:nvSpPr>
        <p:spPr>
          <a:xfrm>
            <a:off x="857250" y="4802717"/>
            <a:ext cx="5143500" cy="2207683"/>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D4FF9A2B-E6E3-4A6F-B4AF-4CEA6D26629A}" type="datetimeFigureOut">
              <a:rPr kumimoji="1" lang="ja-JP" altLang="en-US" smtClean="0"/>
              <a:t>2024/11/15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DD8E0E1B-8E89-46E3-99D5-BEC81EE14DEA}" type="slidenum">
              <a:rPr kumimoji="1" lang="ja-JP" altLang="en-US" smtClean="0"/>
              <a:t>‹#›</a:t>
            </a:fld>
            <a:endParaRPr kumimoji="1" lang="ja-JP" altLang="en-US"/>
          </a:p>
        </p:txBody>
      </p:sp>
    </p:spTree>
    <p:extLst>
      <p:ext uri="{BB962C8B-B14F-4D97-AF65-F5344CB8AC3E}">
        <p14:creationId xmlns:p14="http://schemas.microsoft.com/office/powerpoint/2010/main" val="55023307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D4FF9A2B-E6E3-4A6F-B4AF-4CEA6D26629A}" type="datetimeFigureOut">
              <a:rPr kumimoji="1" lang="ja-JP" altLang="en-US" smtClean="0"/>
              <a:t>2024/11/15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DD8E0E1B-8E89-46E3-99D5-BEC81EE14DEA}" type="slidenum">
              <a:rPr kumimoji="1" lang="ja-JP" altLang="en-US" smtClean="0"/>
              <a:t>‹#›</a:t>
            </a:fld>
            <a:endParaRPr kumimoji="1" lang="ja-JP" altLang="en-US"/>
          </a:p>
        </p:txBody>
      </p:sp>
    </p:spTree>
    <p:extLst>
      <p:ext uri="{BB962C8B-B14F-4D97-AF65-F5344CB8AC3E}">
        <p14:creationId xmlns:p14="http://schemas.microsoft.com/office/powerpoint/2010/main" val="265790993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907757" y="486834"/>
            <a:ext cx="1478756" cy="7749117"/>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471488" y="486834"/>
            <a:ext cx="4350544" cy="7749117"/>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D4FF9A2B-E6E3-4A6F-B4AF-4CEA6D26629A}" type="datetimeFigureOut">
              <a:rPr kumimoji="1" lang="ja-JP" altLang="en-US" smtClean="0"/>
              <a:t>2024/11/15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DD8E0E1B-8E89-46E3-99D5-BEC81EE14DEA}" type="slidenum">
              <a:rPr kumimoji="1" lang="ja-JP" altLang="en-US" smtClean="0"/>
              <a:t>‹#›</a:t>
            </a:fld>
            <a:endParaRPr kumimoji="1" lang="ja-JP" altLang="en-US"/>
          </a:p>
        </p:txBody>
      </p:sp>
    </p:spTree>
    <p:extLst>
      <p:ext uri="{BB962C8B-B14F-4D97-AF65-F5344CB8AC3E}">
        <p14:creationId xmlns:p14="http://schemas.microsoft.com/office/powerpoint/2010/main" val="291471074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D4FF9A2B-E6E3-4A6F-B4AF-4CEA6D26629A}" type="datetimeFigureOut">
              <a:rPr kumimoji="1" lang="ja-JP" altLang="en-US" smtClean="0"/>
              <a:t>2024/11/15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DD8E0E1B-8E89-46E3-99D5-BEC81EE14DEA}" type="slidenum">
              <a:rPr kumimoji="1" lang="ja-JP" altLang="en-US" smtClean="0"/>
              <a:t>‹#›</a:t>
            </a:fld>
            <a:endParaRPr kumimoji="1" lang="ja-JP" altLang="en-US"/>
          </a:p>
        </p:txBody>
      </p:sp>
    </p:spTree>
    <p:extLst>
      <p:ext uri="{BB962C8B-B14F-4D97-AF65-F5344CB8AC3E}">
        <p14:creationId xmlns:p14="http://schemas.microsoft.com/office/powerpoint/2010/main" val="319434820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467916" y="2279653"/>
            <a:ext cx="5915025" cy="3803649"/>
          </a:xfrm>
        </p:spPr>
        <p:txBody>
          <a:bodyPr anchor="b"/>
          <a:lstStyle>
            <a:lvl1pPr>
              <a:defRPr sz="450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467916" y="6119286"/>
            <a:ext cx="5915025" cy="2000249"/>
          </a:xfrm>
        </p:spPr>
        <p:txBody>
          <a:bodyPr/>
          <a:lstStyle>
            <a:lvl1pPr marL="0" indent="0">
              <a:buNone/>
              <a:defRPr sz="1800">
                <a:solidFill>
                  <a:schemeClr val="tx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D4FF9A2B-E6E3-4A6F-B4AF-4CEA6D26629A}" type="datetimeFigureOut">
              <a:rPr kumimoji="1" lang="ja-JP" altLang="en-US" smtClean="0"/>
              <a:t>2024/11/15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DD8E0E1B-8E89-46E3-99D5-BEC81EE14DEA}" type="slidenum">
              <a:rPr kumimoji="1" lang="ja-JP" altLang="en-US" smtClean="0"/>
              <a:t>‹#›</a:t>
            </a:fld>
            <a:endParaRPr kumimoji="1" lang="ja-JP" altLang="en-US"/>
          </a:p>
        </p:txBody>
      </p:sp>
    </p:spTree>
    <p:extLst>
      <p:ext uri="{BB962C8B-B14F-4D97-AF65-F5344CB8AC3E}">
        <p14:creationId xmlns:p14="http://schemas.microsoft.com/office/powerpoint/2010/main" val="141752035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471488" y="2434167"/>
            <a:ext cx="2914650" cy="5801784"/>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3471863" y="2434167"/>
            <a:ext cx="2914650" cy="5801784"/>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D4FF9A2B-E6E3-4A6F-B4AF-4CEA6D26629A}" type="datetimeFigureOut">
              <a:rPr kumimoji="1" lang="ja-JP" altLang="en-US" smtClean="0"/>
              <a:t>2024/11/15</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DD8E0E1B-8E89-46E3-99D5-BEC81EE14DEA}" type="slidenum">
              <a:rPr kumimoji="1" lang="ja-JP" altLang="en-US" smtClean="0"/>
              <a:t>‹#›</a:t>
            </a:fld>
            <a:endParaRPr kumimoji="1" lang="ja-JP" altLang="en-US"/>
          </a:p>
        </p:txBody>
      </p:sp>
    </p:spTree>
    <p:extLst>
      <p:ext uri="{BB962C8B-B14F-4D97-AF65-F5344CB8AC3E}">
        <p14:creationId xmlns:p14="http://schemas.microsoft.com/office/powerpoint/2010/main" val="404757912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472381" y="486836"/>
            <a:ext cx="5915025" cy="1767417"/>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472381" y="2241551"/>
            <a:ext cx="2901255" cy="1098549"/>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ja-JP" altLang="en-US"/>
              <a:t>マスター テキストの書式設定</a:t>
            </a:r>
          </a:p>
        </p:txBody>
      </p:sp>
      <p:sp>
        <p:nvSpPr>
          <p:cNvPr id="4" name="Content Placeholder 3"/>
          <p:cNvSpPr>
            <a:spLocks noGrp="1"/>
          </p:cNvSpPr>
          <p:nvPr>
            <p:ph sz="half" idx="2"/>
          </p:nvPr>
        </p:nvSpPr>
        <p:spPr>
          <a:xfrm>
            <a:off x="472381" y="3340100"/>
            <a:ext cx="2901255" cy="4912784"/>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3471863" y="2241551"/>
            <a:ext cx="2915543" cy="1098549"/>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ja-JP" altLang="en-US"/>
              <a:t>マスター テキストの書式設定</a:t>
            </a:r>
          </a:p>
        </p:txBody>
      </p:sp>
      <p:sp>
        <p:nvSpPr>
          <p:cNvPr id="6" name="Content Placeholder 5"/>
          <p:cNvSpPr>
            <a:spLocks noGrp="1"/>
          </p:cNvSpPr>
          <p:nvPr>
            <p:ph sz="quarter" idx="4"/>
          </p:nvPr>
        </p:nvSpPr>
        <p:spPr>
          <a:xfrm>
            <a:off x="3471863" y="3340100"/>
            <a:ext cx="2915543" cy="4912784"/>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D4FF9A2B-E6E3-4A6F-B4AF-4CEA6D26629A}" type="datetimeFigureOut">
              <a:rPr kumimoji="1" lang="ja-JP" altLang="en-US" smtClean="0"/>
              <a:t>2024/11/15</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DD8E0E1B-8E89-46E3-99D5-BEC81EE14DEA}" type="slidenum">
              <a:rPr kumimoji="1" lang="ja-JP" altLang="en-US" smtClean="0"/>
              <a:t>‹#›</a:t>
            </a:fld>
            <a:endParaRPr kumimoji="1" lang="ja-JP" altLang="en-US"/>
          </a:p>
        </p:txBody>
      </p:sp>
    </p:spTree>
    <p:extLst>
      <p:ext uri="{BB962C8B-B14F-4D97-AF65-F5344CB8AC3E}">
        <p14:creationId xmlns:p14="http://schemas.microsoft.com/office/powerpoint/2010/main" val="141243932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D4FF9A2B-E6E3-4A6F-B4AF-4CEA6D26629A}" type="datetimeFigureOut">
              <a:rPr kumimoji="1" lang="ja-JP" altLang="en-US" smtClean="0"/>
              <a:t>2024/11/15</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DD8E0E1B-8E89-46E3-99D5-BEC81EE14DEA}" type="slidenum">
              <a:rPr kumimoji="1" lang="ja-JP" altLang="en-US" smtClean="0"/>
              <a:t>‹#›</a:t>
            </a:fld>
            <a:endParaRPr kumimoji="1" lang="ja-JP" altLang="en-US"/>
          </a:p>
        </p:txBody>
      </p:sp>
    </p:spTree>
    <p:extLst>
      <p:ext uri="{BB962C8B-B14F-4D97-AF65-F5344CB8AC3E}">
        <p14:creationId xmlns:p14="http://schemas.microsoft.com/office/powerpoint/2010/main" val="114638669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4FF9A2B-E6E3-4A6F-B4AF-4CEA6D26629A}" type="datetimeFigureOut">
              <a:rPr kumimoji="1" lang="ja-JP" altLang="en-US" smtClean="0"/>
              <a:t>2024/11/15</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DD8E0E1B-8E89-46E3-99D5-BEC81EE14DEA}" type="slidenum">
              <a:rPr kumimoji="1" lang="ja-JP" altLang="en-US" smtClean="0"/>
              <a:t>‹#›</a:t>
            </a:fld>
            <a:endParaRPr kumimoji="1" lang="ja-JP" altLang="en-US"/>
          </a:p>
        </p:txBody>
      </p:sp>
    </p:spTree>
    <p:extLst>
      <p:ext uri="{BB962C8B-B14F-4D97-AF65-F5344CB8AC3E}">
        <p14:creationId xmlns:p14="http://schemas.microsoft.com/office/powerpoint/2010/main" val="33801851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472381" y="609600"/>
            <a:ext cx="2211884" cy="2133600"/>
          </a:xfrm>
        </p:spPr>
        <p:txBody>
          <a:bodyPr anchor="b"/>
          <a:lstStyle>
            <a:lvl1pPr>
              <a:defRPr sz="2400"/>
            </a:lvl1pPr>
          </a:lstStyle>
          <a:p>
            <a:r>
              <a:rPr lang="ja-JP" altLang="en-US"/>
              <a:t>マスター タイトルの書式設定</a:t>
            </a:r>
            <a:endParaRPr lang="en-US" dirty="0"/>
          </a:p>
        </p:txBody>
      </p:sp>
      <p:sp>
        <p:nvSpPr>
          <p:cNvPr id="3" name="Content Placeholder 2"/>
          <p:cNvSpPr>
            <a:spLocks noGrp="1"/>
          </p:cNvSpPr>
          <p:nvPr>
            <p:ph idx="1"/>
          </p:nvPr>
        </p:nvSpPr>
        <p:spPr>
          <a:xfrm>
            <a:off x="2915543" y="1316569"/>
            <a:ext cx="3471863" cy="6498167"/>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472381" y="2743200"/>
            <a:ext cx="2211884" cy="508211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D4FF9A2B-E6E3-4A6F-B4AF-4CEA6D26629A}" type="datetimeFigureOut">
              <a:rPr kumimoji="1" lang="ja-JP" altLang="en-US" smtClean="0"/>
              <a:t>2024/11/15</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DD8E0E1B-8E89-46E3-99D5-BEC81EE14DEA}" type="slidenum">
              <a:rPr kumimoji="1" lang="ja-JP" altLang="en-US" smtClean="0"/>
              <a:t>‹#›</a:t>
            </a:fld>
            <a:endParaRPr kumimoji="1" lang="ja-JP" altLang="en-US"/>
          </a:p>
        </p:txBody>
      </p:sp>
    </p:spTree>
    <p:extLst>
      <p:ext uri="{BB962C8B-B14F-4D97-AF65-F5344CB8AC3E}">
        <p14:creationId xmlns:p14="http://schemas.microsoft.com/office/powerpoint/2010/main" val="117327224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472381" y="609600"/>
            <a:ext cx="2211884" cy="2133600"/>
          </a:xfrm>
        </p:spPr>
        <p:txBody>
          <a:bodyPr anchor="b"/>
          <a:lstStyle>
            <a:lvl1pPr>
              <a:defRPr sz="240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2915543" y="1316569"/>
            <a:ext cx="3471863" cy="6498167"/>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ja-JP" altLang="en-US"/>
              <a:t>アイコンをクリックして図を追加</a:t>
            </a:r>
            <a:endParaRPr lang="en-US" dirty="0"/>
          </a:p>
        </p:txBody>
      </p:sp>
      <p:sp>
        <p:nvSpPr>
          <p:cNvPr id="4" name="Text Placeholder 3"/>
          <p:cNvSpPr>
            <a:spLocks noGrp="1"/>
          </p:cNvSpPr>
          <p:nvPr>
            <p:ph type="body" sz="half" idx="2"/>
          </p:nvPr>
        </p:nvSpPr>
        <p:spPr>
          <a:xfrm>
            <a:off x="472381" y="2743200"/>
            <a:ext cx="2211884" cy="508211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D4FF9A2B-E6E3-4A6F-B4AF-4CEA6D26629A}" type="datetimeFigureOut">
              <a:rPr kumimoji="1" lang="ja-JP" altLang="en-US" smtClean="0"/>
              <a:t>2024/11/15</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DD8E0E1B-8E89-46E3-99D5-BEC81EE14DEA}" type="slidenum">
              <a:rPr kumimoji="1" lang="ja-JP" altLang="en-US" smtClean="0"/>
              <a:t>‹#›</a:t>
            </a:fld>
            <a:endParaRPr kumimoji="1" lang="ja-JP" altLang="en-US"/>
          </a:p>
        </p:txBody>
      </p:sp>
    </p:spTree>
    <p:extLst>
      <p:ext uri="{BB962C8B-B14F-4D97-AF65-F5344CB8AC3E}">
        <p14:creationId xmlns:p14="http://schemas.microsoft.com/office/powerpoint/2010/main" val="1939649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71488" y="486836"/>
            <a:ext cx="5915025" cy="1767417"/>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471488" y="2434167"/>
            <a:ext cx="5915025" cy="5801784"/>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471488" y="8475136"/>
            <a:ext cx="1543050" cy="486833"/>
          </a:xfrm>
          <a:prstGeom prst="rect">
            <a:avLst/>
          </a:prstGeom>
        </p:spPr>
        <p:txBody>
          <a:bodyPr vert="horz" lIns="91440" tIns="45720" rIns="91440" bIns="45720" rtlCol="0" anchor="ctr"/>
          <a:lstStyle>
            <a:lvl1pPr algn="l">
              <a:defRPr sz="900">
                <a:solidFill>
                  <a:schemeClr val="tx1">
                    <a:tint val="75000"/>
                  </a:schemeClr>
                </a:solidFill>
              </a:defRPr>
            </a:lvl1pPr>
          </a:lstStyle>
          <a:p>
            <a:fld id="{D4FF9A2B-E6E3-4A6F-B4AF-4CEA6D26629A}" type="datetimeFigureOut">
              <a:rPr kumimoji="1" lang="ja-JP" altLang="en-US" smtClean="0"/>
              <a:t>2024/11/15</a:t>
            </a:fld>
            <a:endParaRPr kumimoji="1" lang="ja-JP" altLang="en-US"/>
          </a:p>
        </p:txBody>
      </p:sp>
      <p:sp>
        <p:nvSpPr>
          <p:cNvPr id="5" name="Footer Placeholder 4"/>
          <p:cNvSpPr>
            <a:spLocks noGrp="1"/>
          </p:cNvSpPr>
          <p:nvPr>
            <p:ph type="ftr" sz="quarter" idx="3"/>
          </p:nvPr>
        </p:nvSpPr>
        <p:spPr>
          <a:xfrm>
            <a:off x="2271713" y="8475136"/>
            <a:ext cx="2314575" cy="486833"/>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4843463" y="8475136"/>
            <a:ext cx="1543050" cy="486833"/>
          </a:xfrm>
          <a:prstGeom prst="rect">
            <a:avLst/>
          </a:prstGeom>
        </p:spPr>
        <p:txBody>
          <a:bodyPr vert="horz" lIns="91440" tIns="45720" rIns="91440" bIns="45720" rtlCol="0" anchor="ctr"/>
          <a:lstStyle>
            <a:lvl1pPr algn="r">
              <a:defRPr sz="900">
                <a:solidFill>
                  <a:schemeClr val="tx1">
                    <a:tint val="75000"/>
                  </a:schemeClr>
                </a:solidFill>
              </a:defRPr>
            </a:lvl1pPr>
          </a:lstStyle>
          <a:p>
            <a:fld id="{DD8E0E1B-8E89-46E3-99D5-BEC81EE14DEA}" type="slidenum">
              <a:rPr kumimoji="1" lang="ja-JP" altLang="en-US" smtClean="0"/>
              <a:t>‹#›</a:t>
            </a:fld>
            <a:endParaRPr kumimoji="1" lang="ja-JP" altLang="en-US"/>
          </a:p>
        </p:txBody>
      </p:sp>
    </p:spTree>
    <p:extLst>
      <p:ext uri="{BB962C8B-B14F-4D97-AF65-F5344CB8AC3E}">
        <p14:creationId xmlns:p14="http://schemas.microsoft.com/office/powerpoint/2010/main" val="1047332425"/>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685800" rtl="0" eaLnBrk="1" latinLnBrk="0" hangingPunct="1">
        <a:lnSpc>
          <a:spcPct val="90000"/>
        </a:lnSpc>
        <a:spcBef>
          <a:spcPct val="0"/>
        </a:spcBef>
        <a:buNone/>
        <a:defRPr kumimoji="1"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kumimoji="1"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kumimoji="1"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kumimoji="1"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9pPr>
    </p:bodyStyle>
    <p:otherStyle>
      <a:defPPr>
        <a:defRPr lang="en-US"/>
      </a:defPPr>
      <a:lvl1pPr marL="0" algn="l" defTabSz="685800" rtl="0" eaLnBrk="1" latinLnBrk="0" hangingPunct="1">
        <a:defRPr kumimoji="1" sz="1350" kern="1200">
          <a:solidFill>
            <a:schemeClr val="tx1"/>
          </a:solidFill>
          <a:latin typeface="+mn-lt"/>
          <a:ea typeface="+mn-ea"/>
          <a:cs typeface="+mn-cs"/>
        </a:defRPr>
      </a:lvl1pPr>
      <a:lvl2pPr marL="342900" algn="l" defTabSz="685800" rtl="0" eaLnBrk="1" latinLnBrk="0" hangingPunct="1">
        <a:defRPr kumimoji="1" sz="1350" kern="1200">
          <a:solidFill>
            <a:schemeClr val="tx1"/>
          </a:solidFill>
          <a:latin typeface="+mn-lt"/>
          <a:ea typeface="+mn-ea"/>
          <a:cs typeface="+mn-cs"/>
        </a:defRPr>
      </a:lvl2pPr>
      <a:lvl3pPr marL="685800" algn="l" defTabSz="685800" rtl="0" eaLnBrk="1" latinLnBrk="0" hangingPunct="1">
        <a:defRPr kumimoji="1" sz="1350" kern="1200">
          <a:solidFill>
            <a:schemeClr val="tx1"/>
          </a:solidFill>
          <a:latin typeface="+mn-lt"/>
          <a:ea typeface="+mn-ea"/>
          <a:cs typeface="+mn-cs"/>
        </a:defRPr>
      </a:lvl3pPr>
      <a:lvl4pPr marL="1028700" algn="l" defTabSz="685800" rtl="0" eaLnBrk="1" latinLnBrk="0" hangingPunct="1">
        <a:defRPr kumimoji="1" sz="1350" kern="1200">
          <a:solidFill>
            <a:schemeClr val="tx1"/>
          </a:solidFill>
          <a:latin typeface="+mn-lt"/>
          <a:ea typeface="+mn-ea"/>
          <a:cs typeface="+mn-cs"/>
        </a:defRPr>
      </a:lvl4pPr>
      <a:lvl5pPr marL="1371600" algn="l" defTabSz="685800" rtl="0" eaLnBrk="1" latinLnBrk="0" hangingPunct="1">
        <a:defRPr kumimoji="1" sz="1350" kern="1200">
          <a:solidFill>
            <a:schemeClr val="tx1"/>
          </a:solidFill>
          <a:latin typeface="+mn-lt"/>
          <a:ea typeface="+mn-ea"/>
          <a:cs typeface="+mn-cs"/>
        </a:defRPr>
      </a:lvl5pPr>
      <a:lvl6pPr marL="1714500" algn="l" defTabSz="685800" rtl="0" eaLnBrk="1" latinLnBrk="0" hangingPunct="1">
        <a:defRPr kumimoji="1" sz="1350" kern="1200">
          <a:solidFill>
            <a:schemeClr val="tx1"/>
          </a:solidFill>
          <a:latin typeface="+mn-lt"/>
          <a:ea typeface="+mn-ea"/>
          <a:cs typeface="+mn-cs"/>
        </a:defRPr>
      </a:lvl6pPr>
      <a:lvl7pPr marL="2057400" algn="l" defTabSz="685800" rtl="0" eaLnBrk="1" latinLnBrk="0" hangingPunct="1">
        <a:defRPr kumimoji="1" sz="1350" kern="1200">
          <a:solidFill>
            <a:schemeClr val="tx1"/>
          </a:solidFill>
          <a:latin typeface="+mn-lt"/>
          <a:ea typeface="+mn-ea"/>
          <a:cs typeface="+mn-cs"/>
        </a:defRPr>
      </a:lvl7pPr>
      <a:lvl8pPr marL="2400300" algn="l" defTabSz="685800" rtl="0" eaLnBrk="1" latinLnBrk="0" hangingPunct="1">
        <a:defRPr kumimoji="1" sz="1350" kern="1200">
          <a:solidFill>
            <a:schemeClr val="tx1"/>
          </a:solidFill>
          <a:latin typeface="+mn-lt"/>
          <a:ea typeface="+mn-ea"/>
          <a:cs typeface="+mn-cs"/>
        </a:defRPr>
      </a:lvl8pPr>
      <a:lvl9pPr marL="2743200" algn="l" defTabSz="685800" rtl="0" eaLnBrk="1" latinLnBrk="0" hangingPunct="1">
        <a:defRPr kumimoji="1"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jpg"/><Relationship Id="rId1" Type="http://schemas.openxmlformats.org/officeDocument/2006/relationships/slideLayout" Target="../slideLayouts/slideLayout1.xml"/><Relationship Id="rId4"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テキスト ボックス 30">
            <a:extLst>
              <a:ext uri="{FF2B5EF4-FFF2-40B4-BE49-F238E27FC236}">
                <a16:creationId xmlns:a16="http://schemas.microsoft.com/office/drawing/2014/main" id="{C8A791F5-BEA0-D62E-7706-7FA402489112}"/>
              </a:ext>
            </a:extLst>
          </p:cNvPr>
          <p:cNvSpPr txBox="1"/>
          <p:nvPr/>
        </p:nvSpPr>
        <p:spPr>
          <a:xfrm>
            <a:off x="200324" y="1438426"/>
            <a:ext cx="1210588" cy="338554"/>
          </a:xfrm>
          <a:prstGeom prst="rect">
            <a:avLst/>
          </a:prstGeom>
          <a:noFill/>
        </p:spPr>
        <p:txBody>
          <a:bodyPr wrap="none" rtlCol="0">
            <a:spAutoFit/>
          </a:bodyPr>
          <a:lstStyle/>
          <a:p>
            <a:r>
              <a:rPr kumimoji="1" lang="ja-JP" altLang="en-US" sz="1600" dirty="0">
                <a:solidFill>
                  <a:schemeClr val="accent6">
                    <a:lumMod val="75000"/>
                  </a:schemeClr>
                </a:solidFill>
                <a:latin typeface="UD デジタル 教科書体 N-B" panose="02020700000000000000" pitchFamily="17" charset="-128"/>
                <a:ea typeface="UD デジタル 教科書体 N-B" panose="02020700000000000000" pitchFamily="17" charset="-128"/>
              </a:rPr>
              <a:t>今月の研修</a:t>
            </a:r>
          </a:p>
        </p:txBody>
      </p:sp>
      <p:sp>
        <p:nvSpPr>
          <p:cNvPr id="53" name="正方形/長方形 106">
            <a:extLst>
              <a:ext uri="{FF2B5EF4-FFF2-40B4-BE49-F238E27FC236}">
                <a16:creationId xmlns:a16="http://schemas.microsoft.com/office/drawing/2014/main" id="{030CFF24-4EEC-348E-EFEE-27311591000E}"/>
              </a:ext>
            </a:extLst>
          </p:cNvPr>
          <p:cNvSpPr>
            <a:spLocks noChangeArrowheads="1"/>
          </p:cNvSpPr>
          <p:nvPr/>
        </p:nvSpPr>
        <p:spPr bwMode="auto">
          <a:xfrm>
            <a:off x="-23583" y="8504218"/>
            <a:ext cx="6856412" cy="606328"/>
          </a:xfrm>
          <a:prstGeom prst="rect">
            <a:avLst/>
          </a:prstGeom>
          <a:solidFill>
            <a:schemeClr val="accent5">
              <a:lumMod val="75000"/>
            </a:schemeClr>
          </a:solidFill>
          <a:ln w="25400" algn="ctr">
            <a:noFill/>
            <a:miter lim="800000"/>
            <a:headEnd/>
            <a:tailEnd/>
          </a:ln>
        </p:spPr>
        <p:txBody>
          <a:bodyPr anchor="ctr"/>
          <a:lstStyle/>
          <a:p>
            <a:pPr algn="ctr"/>
            <a:endParaRPr lang="ja-JP" altLang="en-US">
              <a:latin typeface="Calibri" pitchFamily="34" charset="0"/>
            </a:endParaRPr>
          </a:p>
        </p:txBody>
      </p:sp>
      <p:sp>
        <p:nvSpPr>
          <p:cNvPr id="54" name="WordArt 232">
            <a:extLst>
              <a:ext uri="{FF2B5EF4-FFF2-40B4-BE49-F238E27FC236}">
                <a16:creationId xmlns:a16="http://schemas.microsoft.com/office/drawing/2014/main" id="{DBD6903B-0B4E-0C67-B060-DEF8EAE55828}"/>
              </a:ext>
            </a:extLst>
          </p:cNvPr>
          <p:cNvSpPr>
            <a:spLocks noChangeArrowheads="1" noChangeShapeType="1" noTextEdit="1"/>
          </p:cNvSpPr>
          <p:nvPr/>
        </p:nvSpPr>
        <p:spPr bwMode="auto">
          <a:xfrm>
            <a:off x="144066" y="8656738"/>
            <a:ext cx="3647350" cy="196217"/>
          </a:xfrm>
          <a:prstGeom prst="rect">
            <a:avLst/>
          </a:prstGeom>
        </p:spPr>
        <p:txBody>
          <a:bodyPr wrap="none" fromWordArt="1">
            <a:prstTxWarp prst="textPlain">
              <a:avLst>
                <a:gd name="adj" fmla="val 50000"/>
              </a:avLst>
            </a:prstTxWarp>
          </a:bodyPr>
          <a:lstStyle/>
          <a:p>
            <a:pPr algn="ctr"/>
            <a:r>
              <a:rPr lang="ja-JP" altLang="en-US" sz="3600" kern="10" spc="-180" dirty="0">
                <a:ln w="9525">
                  <a:noFill/>
                  <a:round/>
                  <a:headEnd/>
                  <a:tailEnd/>
                </a:ln>
                <a:solidFill>
                  <a:schemeClr val="bg1"/>
                </a:solidFill>
                <a:latin typeface="HGP創英角ｺﾞｼｯｸUB"/>
                <a:ea typeface="HGP創英角ｺﾞｼｯｸUB"/>
              </a:rPr>
              <a:t>一般社団法人日本福祉人財開発協会</a:t>
            </a:r>
          </a:p>
        </p:txBody>
      </p:sp>
      <p:sp>
        <p:nvSpPr>
          <p:cNvPr id="60" name="Text Box 16">
            <a:extLst>
              <a:ext uri="{FF2B5EF4-FFF2-40B4-BE49-F238E27FC236}">
                <a16:creationId xmlns:a16="http://schemas.microsoft.com/office/drawing/2014/main" id="{587A3DEA-C645-0CC6-976A-B1338959249E}"/>
              </a:ext>
            </a:extLst>
          </p:cNvPr>
          <p:cNvSpPr txBox="1">
            <a:spLocks noChangeArrowheads="1"/>
          </p:cNvSpPr>
          <p:nvPr/>
        </p:nvSpPr>
        <p:spPr bwMode="auto">
          <a:xfrm>
            <a:off x="3919683" y="8803663"/>
            <a:ext cx="2816447" cy="281185"/>
          </a:xfrm>
          <a:prstGeom prst="rect">
            <a:avLst/>
          </a:prstGeom>
          <a:noFill/>
          <a:ln w="9525">
            <a:noFill/>
            <a:miter lim="800000"/>
            <a:headEnd/>
            <a:tailEnd/>
          </a:ln>
        </p:spPr>
        <p:txBody>
          <a:bodyPr wrap="square" lIns="95584" tIns="47793" rIns="95584" bIns="47793">
            <a:spAutoFit/>
          </a:bodyPr>
          <a:lstStyle/>
          <a:p>
            <a:pPr>
              <a:spcBef>
                <a:spcPts val="600"/>
              </a:spcBef>
            </a:pPr>
            <a:r>
              <a:rPr lang="ja-JP" altLang="en-US" sz="1200" kern="10" dirty="0">
                <a:ln w="9525">
                  <a:noFill/>
                  <a:round/>
                  <a:headEnd/>
                  <a:tailEnd/>
                </a:ln>
                <a:solidFill>
                  <a:schemeClr val="bg1"/>
                </a:solidFill>
                <a:latin typeface="HGPｺﾞｼｯｸM" panose="020B0600000000000000" pitchFamily="50" charset="-128"/>
                <a:ea typeface="HGPｺﾞｼｯｸM" panose="020B0600000000000000" pitchFamily="50" charset="-128"/>
                <a:cs typeface="Times New Roman" panose="02020603050405020304" pitchFamily="18" charset="0"/>
              </a:rPr>
              <a:t>ホームページ：</a:t>
            </a:r>
            <a:r>
              <a:rPr lang="en-US" altLang="ja-JP" sz="1200" kern="10" dirty="0">
                <a:ln w="9525">
                  <a:noFill/>
                  <a:round/>
                  <a:headEnd/>
                  <a:tailEnd/>
                </a:ln>
                <a:solidFill>
                  <a:schemeClr val="bg1"/>
                </a:solidFill>
                <a:latin typeface="HGPｺﾞｼｯｸM" panose="020B0600000000000000" pitchFamily="50" charset="-128"/>
                <a:ea typeface="HGPｺﾞｼｯｸM" panose="020B0600000000000000" pitchFamily="50" charset="-128"/>
                <a:cs typeface="Times New Roman" panose="02020603050405020304" pitchFamily="18" charset="0"/>
              </a:rPr>
              <a:t>https://welsemi.com</a:t>
            </a:r>
            <a:endParaRPr lang="ja-JP" altLang="en-US" sz="1200" kern="10" dirty="0">
              <a:ln w="9525">
                <a:noFill/>
                <a:round/>
                <a:headEnd/>
                <a:tailEnd/>
              </a:ln>
              <a:solidFill>
                <a:schemeClr val="bg1"/>
              </a:solidFill>
              <a:latin typeface="HGPｺﾞｼｯｸM" panose="020B0600000000000000" pitchFamily="50" charset="-128"/>
              <a:ea typeface="HGPｺﾞｼｯｸM" panose="020B0600000000000000" pitchFamily="50" charset="-128"/>
              <a:cs typeface="Times New Roman" panose="02020603050405020304" pitchFamily="18" charset="0"/>
            </a:endParaRPr>
          </a:p>
        </p:txBody>
      </p:sp>
      <p:sp>
        <p:nvSpPr>
          <p:cNvPr id="32" name="Text Box 16">
            <a:extLst>
              <a:ext uri="{FF2B5EF4-FFF2-40B4-BE49-F238E27FC236}">
                <a16:creationId xmlns:a16="http://schemas.microsoft.com/office/drawing/2014/main" id="{F95CF512-07BB-39A4-E055-C1E1183FD81D}"/>
              </a:ext>
            </a:extLst>
          </p:cNvPr>
          <p:cNvSpPr txBox="1">
            <a:spLocks noChangeArrowheads="1"/>
          </p:cNvSpPr>
          <p:nvPr/>
        </p:nvSpPr>
        <p:spPr bwMode="auto">
          <a:xfrm>
            <a:off x="1467767" y="8852955"/>
            <a:ext cx="2816447" cy="258102"/>
          </a:xfrm>
          <a:prstGeom prst="rect">
            <a:avLst/>
          </a:prstGeom>
          <a:noFill/>
          <a:ln w="9525">
            <a:noFill/>
            <a:miter lim="800000"/>
            <a:headEnd/>
            <a:tailEnd/>
          </a:ln>
        </p:spPr>
        <p:txBody>
          <a:bodyPr wrap="square" lIns="95584" tIns="47793" rIns="95584" bIns="47793">
            <a:spAutoFit/>
          </a:bodyPr>
          <a:lstStyle/>
          <a:p>
            <a:pPr>
              <a:spcBef>
                <a:spcPts val="600"/>
              </a:spcBef>
            </a:pPr>
            <a:r>
              <a:rPr lang="ja-JP" altLang="en-US" sz="1050" kern="10" dirty="0">
                <a:ln w="9525">
                  <a:noFill/>
                  <a:round/>
                  <a:headEnd/>
                  <a:tailEnd/>
                </a:ln>
                <a:solidFill>
                  <a:schemeClr val="bg1"/>
                </a:solidFill>
                <a:latin typeface="HGPｺﾞｼｯｸM" panose="020B0600000000000000" pitchFamily="50" charset="-128"/>
                <a:ea typeface="HGPｺﾞｼｯｸM" panose="020B0600000000000000" pitchFamily="50" charset="-128"/>
                <a:cs typeface="Times New Roman" panose="02020603050405020304" pitchFamily="18" charset="0"/>
              </a:rPr>
              <a:t>名古屋市中区錦</a:t>
            </a:r>
            <a:r>
              <a:rPr lang="en-US" altLang="ja-JP" sz="1050" kern="10" dirty="0">
                <a:ln w="9525">
                  <a:noFill/>
                  <a:round/>
                  <a:headEnd/>
                  <a:tailEnd/>
                </a:ln>
                <a:solidFill>
                  <a:schemeClr val="bg1"/>
                </a:solidFill>
                <a:latin typeface="HGPｺﾞｼｯｸM" panose="020B0600000000000000" pitchFamily="50" charset="-128"/>
                <a:ea typeface="HGPｺﾞｼｯｸM" panose="020B0600000000000000" pitchFamily="50" charset="-128"/>
                <a:cs typeface="Times New Roman" panose="02020603050405020304" pitchFamily="18" charset="0"/>
              </a:rPr>
              <a:t>1-10-12 </a:t>
            </a:r>
            <a:r>
              <a:rPr lang="ja-JP" altLang="en-US" sz="1050" kern="10" dirty="0">
                <a:ln w="9525">
                  <a:noFill/>
                  <a:round/>
                  <a:headEnd/>
                  <a:tailEnd/>
                </a:ln>
                <a:solidFill>
                  <a:schemeClr val="bg1"/>
                </a:solidFill>
                <a:latin typeface="HGPｺﾞｼｯｸM" panose="020B0600000000000000" pitchFamily="50" charset="-128"/>
                <a:ea typeface="HGPｺﾞｼｯｸM" panose="020B0600000000000000" pitchFamily="50" charset="-128"/>
                <a:cs typeface="Times New Roman" panose="02020603050405020304" pitchFamily="18" charset="0"/>
              </a:rPr>
              <a:t>服部ビル</a:t>
            </a:r>
            <a:r>
              <a:rPr lang="en-US" altLang="ja-JP" sz="1050" kern="10" dirty="0">
                <a:ln w="9525">
                  <a:noFill/>
                  <a:round/>
                  <a:headEnd/>
                  <a:tailEnd/>
                </a:ln>
                <a:solidFill>
                  <a:schemeClr val="bg1"/>
                </a:solidFill>
                <a:latin typeface="HGPｺﾞｼｯｸM" panose="020B0600000000000000" pitchFamily="50" charset="-128"/>
                <a:ea typeface="HGPｺﾞｼｯｸM" panose="020B0600000000000000" pitchFamily="50" charset="-128"/>
                <a:cs typeface="Times New Roman" panose="02020603050405020304" pitchFamily="18" charset="0"/>
              </a:rPr>
              <a:t>10F</a:t>
            </a:r>
            <a:endParaRPr lang="ja-JP" altLang="en-US" sz="1050" kern="10" dirty="0">
              <a:ln w="9525">
                <a:noFill/>
                <a:round/>
                <a:headEnd/>
                <a:tailEnd/>
              </a:ln>
              <a:solidFill>
                <a:schemeClr val="bg1"/>
              </a:solidFill>
              <a:latin typeface="HGPｺﾞｼｯｸM" panose="020B0600000000000000" pitchFamily="50" charset="-128"/>
              <a:ea typeface="HGPｺﾞｼｯｸM" panose="020B0600000000000000" pitchFamily="50" charset="-128"/>
              <a:cs typeface="Times New Roman" panose="02020603050405020304" pitchFamily="18" charset="0"/>
            </a:endParaRPr>
          </a:p>
        </p:txBody>
      </p:sp>
      <p:cxnSp>
        <p:nvCxnSpPr>
          <p:cNvPr id="65" name="直線コネクタ 64">
            <a:extLst>
              <a:ext uri="{FF2B5EF4-FFF2-40B4-BE49-F238E27FC236}">
                <a16:creationId xmlns:a16="http://schemas.microsoft.com/office/drawing/2014/main" id="{21A17D5C-DCEE-EB59-B73B-E83234704EA8}"/>
              </a:ext>
            </a:extLst>
          </p:cNvPr>
          <p:cNvCxnSpPr/>
          <p:nvPr/>
        </p:nvCxnSpPr>
        <p:spPr>
          <a:xfrm>
            <a:off x="245334" y="178420"/>
            <a:ext cx="6457352" cy="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66" name="直線コネクタ 65">
            <a:extLst>
              <a:ext uri="{FF2B5EF4-FFF2-40B4-BE49-F238E27FC236}">
                <a16:creationId xmlns:a16="http://schemas.microsoft.com/office/drawing/2014/main" id="{ED807EA9-42D4-8FFA-45F4-62A3777CECEC}"/>
              </a:ext>
            </a:extLst>
          </p:cNvPr>
          <p:cNvCxnSpPr/>
          <p:nvPr/>
        </p:nvCxnSpPr>
        <p:spPr>
          <a:xfrm>
            <a:off x="241620" y="241612"/>
            <a:ext cx="6457352"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67" name="直線コネクタ 66">
            <a:extLst>
              <a:ext uri="{FF2B5EF4-FFF2-40B4-BE49-F238E27FC236}">
                <a16:creationId xmlns:a16="http://schemas.microsoft.com/office/drawing/2014/main" id="{023A4543-1C48-5F2A-0789-DADBF9D6E2C8}"/>
              </a:ext>
            </a:extLst>
          </p:cNvPr>
          <p:cNvCxnSpPr/>
          <p:nvPr/>
        </p:nvCxnSpPr>
        <p:spPr>
          <a:xfrm>
            <a:off x="249057" y="906966"/>
            <a:ext cx="6457352" cy="0"/>
          </a:xfrm>
          <a:prstGeom prst="line">
            <a:avLst/>
          </a:prstGeom>
          <a:ln w="3175"/>
        </p:spPr>
        <p:style>
          <a:lnRef idx="1">
            <a:schemeClr val="accent1"/>
          </a:lnRef>
          <a:fillRef idx="0">
            <a:schemeClr val="accent1"/>
          </a:fillRef>
          <a:effectRef idx="0">
            <a:schemeClr val="accent1"/>
          </a:effectRef>
          <a:fontRef idx="minor">
            <a:schemeClr val="tx1"/>
          </a:fontRef>
        </p:style>
      </p:cxnSp>
      <p:sp>
        <p:nvSpPr>
          <p:cNvPr id="68" name="正方形/長方形 67">
            <a:extLst>
              <a:ext uri="{FF2B5EF4-FFF2-40B4-BE49-F238E27FC236}">
                <a16:creationId xmlns:a16="http://schemas.microsoft.com/office/drawing/2014/main" id="{06D60D33-AEBE-6B7E-9BCD-FA06779CF76D}"/>
              </a:ext>
            </a:extLst>
          </p:cNvPr>
          <p:cNvSpPr/>
          <p:nvPr/>
        </p:nvSpPr>
        <p:spPr>
          <a:xfrm>
            <a:off x="1951075" y="33454"/>
            <a:ext cx="2941603" cy="255812"/>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9" name="テキスト ボックス 68">
            <a:extLst>
              <a:ext uri="{FF2B5EF4-FFF2-40B4-BE49-F238E27FC236}">
                <a16:creationId xmlns:a16="http://schemas.microsoft.com/office/drawing/2014/main" id="{C0A65848-421F-4B8A-C493-CC7E0F49FA42}"/>
              </a:ext>
            </a:extLst>
          </p:cNvPr>
          <p:cNvSpPr txBox="1"/>
          <p:nvPr/>
        </p:nvSpPr>
        <p:spPr>
          <a:xfrm>
            <a:off x="2387324" y="114794"/>
            <a:ext cx="2018501" cy="261610"/>
          </a:xfrm>
          <a:prstGeom prst="rect">
            <a:avLst/>
          </a:prstGeom>
          <a:noFill/>
        </p:spPr>
        <p:txBody>
          <a:bodyPr wrap="none" rtlCol="0">
            <a:spAutoFit/>
          </a:bodyPr>
          <a:lstStyle/>
          <a:p>
            <a:r>
              <a:rPr kumimoji="1" lang="ja-JP" altLang="en-US" sz="1100" dirty="0">
                <a:solidFill>
                  <a:srgbClr val="0070C0"/>
                </a:solidFill>
              </a:rPr>
              <a:t>福祉のよろずやがお届けする</a:t>
            </a:r>
          </a:p>
        </p:txBody>
      </p:sp>
      <p:sp>
        <p:nvSpPr>
          <p:cNvPr id="70" name="テキスト ボックス 69">
            <a:extLst>
              <a:ext uri="{FF2B5EF4-FFF2-40B4-BE49-F238E27FC236}">
                <a16:creationId xmlns:a16="http://schemas.microsoft.com/office/drawing/2014/main" id="{5E025B7A-3531-7165-9901-23E133088414}"/>
              </a:ext>
            </a:extLst>
          </p:cNvPr>
          <p:cNvSpPr txBox="1"/>
          <p:nvPr/>
        </p:nvSpPr>
        <p:spPr>
          <a:xfrm>
            <a:off x="2072088" y="220474"/>
            <a:ext cx="2680477" cy="707886"/>
          </a:xfrm>
          <a:prstGeom prst="rect">
            <a:avLst/>
          </a:prstGeom>
          <a:noFill/>
        </p:spPr>
        <p:txBody>
          <a:bodyPr wrap="none" rtlCol="0">
            <a:spAutoFit/>
          </a:bodyPr>
          <a:lstStyle/>
          <a:p>
            <a:r>
              <a:rPr kumimoji="1" lang="en-US" altLang="ja-JP" sz="4000" dirty="0"/>
              <a:t>News</a:t>
            </a:r>
            <a:r>
              <a:rPr kumimoji="1" lang="ja-JP" altLang="en-US" sz="4000" dirty="0"/>
              <a:t> </a:t>
            </a:r>
            <a:r>
              <a:rPr kumimoji="1" lang="en-US" altLang="ja-JP" sz="4000" dirty="0"/>
              <a:t>Letter</a:t>
            </a:r>
            <a:endParaRPr kumimoji="1" lang="ja-JP" altLang="en-US" sz="4000" dirty="0"/>
          </a:p>
        </p:txBody>
      </p:sp>
      <p:sp>
        <p:nvSpPr>
          <p:cNvPr id="72" name="テキスト ボックス 71">
            <a:extLst>
              <a:ext uri="{FF2B5EF4-FFF2-40B4-BE49-F238E27FC236}">
                <a16:creationId xmlns:a16="http://schemas.microsoft.com/office/drawing/2014/main" id="{AB3845BC-ED71-E676-D801-2197F46B67AE}"/>
              </a:ext>
            </a:extLst>
          </p:cNvPr>
          <p:cNvSpPr txBox="1"/>
          <p:nvPr/>
        </p:nvSpPr>
        <p:spPr>
          <a:xfrm>
            <a:off x="5487076" y="444897"/>
            <a:ext cx="1258502" cy="276999"/>
          </a:xfrm>
          <a:prstGeom prst="rect">
            <a:avLst/>
          </a:prstGeom>
          <a:noFill/>
        </p:spPr>
        <p:txBody>
          <a:bodyPr wrap="square" rtlCol="0">
            <a:spAutoFit/>
          </a:bodyPr>
          <a:lstStyle/>
          <a:p>
            <a:r>
              <a:rPr kumimoji="1" lang="en-US" altLang="ja-JP" sz="1200" dirty="0">
                <a:latin typeface="UD デジタル 教科書体 N-B" panose="02020700000000000000" pitchFamily="17" charset="-128"/>
                <a:ea typeface="UD デジタル 教科書体 N-B" panose="02020700000000000000" pitchFamily="17" charset="-128"/>
              </a:rPr>
              <a:t>2024</a:t>
            </a:r>
            <a:r>
              <a:rPr kumimoji="1" lang="ja-JP" altLang="en-US" sz="1200" dirty="0">
                <a:latin typeface="UD デジタル 教科書体 N-B" panose="02020700000000000000" pitchFamily="17" charset="-128"/>
                <a:ea typeface="UD デジタル 教科書体 N-B" panose="02020700000000000000" pitchFamily="17" charset="-128"/>
              </a:rPr>
              <a:t>年</a:t>
            </a:r>
            <a:r>
              <a:rPr kumimoji="1" lang="en-US" altLang="ja-JP" sz="1200" dirty="0">
                <a:latin typeface="UD デジタル 教科書体 N-B" panose="02020700000000000000" pitchFamily="17" charset="-128"/>
                <a:ea typeface="UD デジタル 教科書体 N-B" panose="02020700000000000000" pitchFamily="17" charset="-128"/>
              </a:rPr>
              <a:t>10</a:t>
            </a:r>
            <a:r>
              <a:rPr kumimoji="1" lang="ja-JP" altLang="en-US" sz="1200" dirty="0">
                <a:latin typeface="UD デジタル 教科書体 N-B" panose="02020700000000000000" pitchFamily="17" charset="-128"/>
                <a:ea typeface="UD デジタル 教科書体 N-B" panose="02020700000000000000" pitchFamily="17" charset="-128"/>
              </a:rPr>
              <a:t>月号</a:t>
            </a:r>
          </a:p>
        </p:txBody>
      </p:sp>
      <p:sp>
        <p:nvSpPr>
          <p:cNvPr id="73" name="Text Box 16">
            <a:extLst>
              <a:ext uri="{FF2B5EF4-FFF2-40B4-BE49-F238E27FC236}">
                <a16:creationId xmlns:a16="http://schemas.microsoft.com/office/drawing/2014/main" id="{061F41DB-55F5-8E1E-B328-735A4C68163D}"/>
              </a:ext>
            </a:extLst>
          </p:cNvPr>
          <p:cNvSpPr txBox="1">
            <a:spLocks noChangeArrowheads="1"/>
          </p:cNvSpPr>
          <p:nvPr/>
        </p:nvSpPr>
        <p:spPr bwMode="auto">
          <a:xfrm>
            <a:off x="3917526" y="8620752"/>
            <a:ext cx="2925354" cy="258102"/>
          </a:xfrm>
          <a:prstGeom prst="rect">
            <a:avLst/>
          </a:prstGeom>
          <a:noFill/>
          <a:ln w="9525">
            <a:noFill/>
            <a:miter lim="800000"/>
            <a:headEnd/>
            <a:tailEnd/>
          </a:ln>
        </p:spPr>
        <p:txBody>
          <a:bodyPr wrap="square" lIns="95584" tIns="47793" rIns="95584" bIns="47793">
            <a:spAutoFit/>
          </a:bodyPr>
          <a:lstStyle/>
          <a:p>
            <a:pPr>
              <a:spcBef>
                <a:spcPts val="600"/>
              </a:spcBef>
            </a:pPr>
            <a:r>
              <a:rPr lang="en-US" altLang="ja-JP" sz="1050" kern="10" dirty="0">
                <a:ln w="9525">
                  <a:noFill/>
                  <a:round/>
                  <a:headEnd/>
                  <a:tailEnd/>
                </a:ln>
                <a:solidFill>
                  <a:schemeClr val="bg1"/>
                </a:solidFill>
                <a:latin typeface="HGPｺﾞｼｯｸM" panose="020B0600000000000000" pitchFamily="50" charset="-128"/>
                <a:ea typeface="HGPｺﾞｼｯｸM" panose="020B0600000000000000" pitchFamily="50" charset="-128"/>
                <a:cs typeface="Times New Roman" panose="02020603050405020304" pitchFamily="18" charset="0"/>
              </a:rPr>
              <a:t>TEL</a:t>
            </a:r>
            <a:r>
              <a:rPr lang="ja-JP" altLang="en-US" sz="1050" kern="10" dirty="0">
                <a:ln w="9525">
                  <a:noFill/>
                  <a:round/>
                  <a:headEnd/>
                  <a:tailEnd/>
                </a:ln>
                <a:solidFill>
                  <a:schemeClr val="bg1"/>
                </a:solidFill>
                <a:latin typeface="HGPｺﾞｼｯｸM" panose="020B0600000000000000" pitchFamily="50" charset="-128"/>
                <a:ea typeface="HGPｺﾞｼｯｸM" panose="020B0600000000000000" pitchFamily="50" charset="-128"/>
                <a:cs typeface="Times New Roman" panose="02020603050405020304" pitchFamily="18" charset="0"/>
              </a:rPr>
              <a:t>：</a:t>
            </a:r>
            <a:r>
              <a:rPr lang="en-US" altLang="ja-JP" sz="1050" kern="10" dirty="0">
                <a:ln w="9525">
                  <a:noFill/>
                  <a:round/>
                  <a:headEnd/>
                  <a:tailEnd/>
                </a:ln>
                <a:solidFill>
                  <a:schemeClr val="bg1"/>
                </a:solidFill>
                <a:latin typeface="HGPｺﾞｼｯｸM" panose="020B0600000000000000" pitchFamily="50" charset="-128"/>
                <a:ea typeface="HGPｺﾞｼｯｸM" panose="020B0600000000000000" pitchFamily="50" charset="-128"/>
                <a:cs typeface="Times New Roman" panose="02020603050405020304" pitchFamily="18" charset="0"/>
              </a:rPr>
              <a:t>052-211-7354</a:t>
            </a:r>
            <a:r>
              <a:rPr lang="ja-JP" altLang="en-US" sz="1050" kern="10" dirty="0">
                <a:ln w="9525">
                  <a:noFill/>
                  <a:round/>
                  <a:headEnd/>
                  <a:tailEnd/>
                </a:ln>
                <a:solidFill>
                  <a:schemeClr val="bg1"/>
                </a:solidFill>
                <a:latin typeface="HGPｺﾞｼｯｸM" panose="020B0600000000000000" pitchFamily="50" charset="-128"/>
                <a:ea typeface="HGPｺﾞｼｯｸM" panose="020B0600000000000000" pitchFamily="50" charset="-128"/>
                <a:cs typeface="Times New Roman" panose="02020603050405020304" pitchFamily="18" charset="0"/>
              </a:rPr>
              <a:t>　</a:t>
            </a:r>
            <a:r>
              <a:rPr lang="en-US" altLang="ja-JP" sz="1050" kern="10" dirty="0">
                <a:ln w="9525">
                  <a:noFill/>
                  <a:round/>
                  <a:headEnd/>
                  <a:tailEnd/>
                </a:ln>
                <a:solidFill>
                  <a:schemeClr val="bg1"/>
                </a:solidFill>
                <a:latin typeface="HGPｺﾞｼｯｸM" panose="020B0600000000000000" pitchFamily="50" charset="-128"/>
                <a:ea typeface="HGPｺﾞｼｯｸM" panose="020B0600000000000000" pitchFamily="50" charset="-128"/>
                <a:cs typeface="Times New Roman" panose="02020603050405020304" pitchFamily="18" charset="0"/>
              </a:rPr>
              <a:t>FAX</a:t>
            </a:r>
            <a:r>
              <a:rPr lang="ja-JP" altLang="en-US" sz="1050" kern="10" dirty="0">
                <a:ln w="9525">
                  <a:noFill/>
                  <a:round/>
                  <a:headEnd/>
                  <a:tailEnd/>
                </a:ln>
                <a:solidFill>
                  <a:schemeClr val="bg1"/>
                </a:solidFill>
                <a:latin typeface="HGPｺﾞｼｯｸM" panose="020B0600000000000000" pitchFamily="50" charset="-128"/>
                <a:ea typeface="HGPｺﾞｼｯｸM" panose="020B0600000000000000" pitchFamily="50" charset="-128"/>
                <a:cs typeface="Times New Roman" panose="02020603050405020304" pitchFamily="18" charset="0"/>
              </a:rPr>
              <a:t>：</a:t>
            </a:r>
            <a:r>
              <a:rPr lang="en-US" altLang="ja-JP" sz="1050" kern="10" dirty="0">
                <a:ln w="9525">
                  <a:noFill/>
                  <a:round/>
                  <a:headEnd/>
                  <a:tailEnd/>
                </a:ln>
                <a:solidFill>
                  <a:schemeClr val="bg1"/>
                </a:solidFill>
                <a:latin typeface="HGPｺﾞｼｯｸM" panose="020B0600000000000000" pitchFamily="50" charset="-128"/>
                <a:ea typeface="HGPｺﾞｼｯｸM" panose="020B0600000000000000" pitchFamily="50" charset="-128"/>
                <a:cs typeface="Times New Roman" panose="02020603050405020304" pitchFamily="18" charset="0"/>
              </a:rPr>
              <a:t>050-3588-8371</a:t>
            </a:r>
            <a:endParaRPr lang="ja-JP" altLang="en-US" sz="1050" kern="10" dirty="0">
              <a:ln w="9525">
                <a:noFill/>
                <a:round/>
                <a:headEnd/>
                <a:tailEnd/>
              </a:ln>
              <a:solidFill>
                <a:schemeClr val="bg1"/>
              </a:solidFill>
              <a:latin typeface="HGPｺﾞｼｯｸM" panose="020B0600000000000000" pitchFamily="50" charset="-128"/>
              <a:ea typeface="HGPｺﾞｼｯｸM" panose="020B0600000000000000" pitchFamily="50" charset="-128"/>
              <a:cs typeface="Times New Roman" panose="02020603050405020304" pitchFamily="18" charset="0"/>
            </a:endParaRPr>
          </a:p>
        </p:txBody>
      </p:sp>
      <p:pic>
        <p:nvPicPr>
          <p:cNvPr id="75" name="図 74">
            <a:extLst>
              <a:ext uri="{FF2B5EF4-FFF2-40B4-BE49-F238E27FC236}">
                <a16:creationId xmlns:a16="http://schemas.microsoft.com/office/drawing/2014/main" id="{779321FC-DFB2-239D-8612-FE418CFE695D}"/>
              </a:ext>
            </a:extLst>
          </p:cNvPr>
          <p:cNvPicPr>
            <a:picLocks noChangeAspect="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338305" y="217281"/>
            <a:ext cx="1246930" cy="753958"/>
          </a:xfrm>
          <a:prstGeom prst="rect">
            <a:avLst/>
          </a:prstGeom>
        </p:spPr>
      </p:pic>
      <p:cxnSp>
        <p:nvCxnSpPr>
          <p:cNvPr id="81" name="直線コネクタ 80">
            <a:extLst>
              <a:ext uri="{FF2B5EF4-FFF2-40B4-BE49-F238E27FC236}">
                <a16:creationId xmlns:a16="http://schemas.microsoft.com/office/drawing/2014/main" id="{A5FC39AC-2582-5D9E-B5AC-AD7825C0FDFD}"/>
              </a:ext>
            </a:extLst>
          </p:cNvPr>
          <p:cNvCxnSpPr/>
          <p:nvPr/>
        </p:nvCxnSpPr>
        <p:spPr>
          <a:xfrm>
            <a:off x="241620" y="4232464"/>
            <a:ext cx="6457352" cy="0"/>
          </a:xfrm>
          <a:prstGeom prst="line">
            <a:avLst/>
          </a:prstGeom>
          <a:ln w="3175"/>
        </p:spPr>
        <p:style>
          <a:lnRef idx="1">
            <a:schemeClr val="accent1"/>
          </a:lnRef>
          <a:fillRef idx="0">
            <a:schemeClr val="accent1"/>
          </a:fillRef>
          <a:effectRef idx="0">
            <a:schemeClr val="accent1"/>
          </a:effectRef>
          <a:fontRef idx="minor">
            <a:schemeClr val="tx1"/>
          </a:fontRef>
        </p:style>
      </p:cxnSp>
      <p:sp>
        <p:nvSpPr>
          <p:cNvPr id="84" name="テキスト ボックス 83">
            <a:extLst>
              <a:ext uri="{FF2B5EF4-FFF2-40B4-BE49-F238E27FC236}">
                <a16:creationId xmlns:a16="http://schemas.microsoft.com/office/drawing/2014/main" id="{4DEACDE1-865A-B176-F87F-ACF724B0D8D4}"/>
              </a:ext>
            </a:extLst>
          </p:cNvPr>
          <p:cNvSpPr txBox="1"/>
          <p:nvPr/>
        </p:nvSpPr>
        <p:spPr>
          <a:xfrm>
            <a:off x="2655277" y="4298439"/>
            <a:ext cx="1210588" cy="338554"/>
          </a:xfrm>
          <a:prstGeom prst="rect">
            <a:avLst/>
          </a:prstGeom>
          <a:noFill/>
        </p:spPr>
        <p:txBody>
          <a:bodyPr wrap="none" rtlCol="0">
            <a:spAutoFit/>
          </a:bodyPr>
          <a:lstStyle/>
          <a:p>
            <a:r>
              <a:rPr kumimoji="1" lang="ja-JP" altLang="en-US" sz="1600" dirty="0">
                <a:solidFill>
                  <a:schemeClr val="accent6">
                    <a:lumMod val="75000"/>
                  </a:schemeClr>
                </a:solidFill>
                <a:latin typeface="UD デジタル 教科書体 N-B" panose="02020700000000000000" pitchFamily="17" charset="-128"/>
                <a:ea typeface="UD デジタル 教科書体 N-B" panose="02020700000000000000" pitchFamily="17" charset="-128"/>
              </a:rPr>
              <a:t>今月の相談</a:t>
            </a:r>
          </a:p>
        </p:txBody>
      </p:sp>
      <p:cxnSp>
        <p:nvCxnSpPr>
          <p:cNvPr id="85" name="直線コネクタ 84">
            <a:extLst>
              <a:ext uri="{FF2B5EF4-FFF2-40B4-BE49-F238E27FC236}">
                <a16:creationId xmlns:a16="http://schemas.microsoft.com/office/drawing/2014/main" id="{F13890D1-D2A9-63E7-FC24-DCFDFF5E9DDF}"/>
              </a:ext>
            </a:extLst>
          </p:cNvPr>
          <p:cNvCxnSpPr/>
          <p:nvPr/>
        </p:nvCxnSpPr>
        <p:spPr>
          <a:xfrm>
            <a:off x="249057" y="1392741"/>
            <a:ext cx="6457352" cy="0"/>
          </a:xfrm>
          <a:prstGeom prst="line">
            <a:avLst/>
          </a:prstGeom>
          <a:ln w="3175"/>
        </p:spPr>
        <p:style>
          <a:lnRef idx="1">
            <a:schemeClr val="accent1"/>
          </a:lnRef>
          <a:fillRef idx="0">
            <a:schemeClr val="accent1"/>
          </a:fillRef>
          <a:effectRef idx="0">
            <a:schemeClr val="accent1"/>
          </a:effectRef>
          <a:fontRef idx="minor">
            <a:schemeClr val="tx1"/>
          </a:fontRef>
        </p:style>
      </p:cxnSp>
      <p:sp>
        <p:nvSpPr>
          <p:cNvPr id="86" name="テキスト ボックス 85">
            <a:extLst>
              <a:ext uri="{FF2B5EF4-FFF2-40B4-BE49-F238E27FC236}">
                <a16:creationId xmlns:a16="http://schemas.microsoft.com/office/drawing/2014/main" id="{194ECF30-95D4-60F4-7311-74E4C697F487}"/>
              </a:ext>
            </a:extLst>
          </p:cNvPr>
          <p:cNvSpPr txBox="1"/>
          <p:nvPr/>
        </p:nvSpPr>
        <p:spPr>
          <a:xfrm>
            <a:off x="200324" y="925702"/>
            <a:ext cx="6457351" cy="461665"/>
          </a:xfrm>
          <a:prstGeom prst="rect">
            <a:avLst/>
          </a:prstGeom>
          <a:noFill/>
        </p:spPr>
        <p:txBody>
          <a:bodyPr wrap="square" rtlCol="0">
            <a:spAutoFit/>
          </a:bodyPr>
          <a:lstStyle/>
          <a:p>
            <a:r>
              <a:rPr kumimoji="1" lang="ja-JP" altLang="en-US" sz="1200" dirty="0"/>
              <a:t>・日本福祉人財開発協会の今月の活動を抜粋して紹介しています</a:t>
            </a:r>
            <a:endParaRPr kumimoji="1" lang="en-US" altLang="ja-JP" sz="1200" dirty="0"/>
          </a:p>
          <a:p>
            <a:r>
              <a:rPr kumimoji="1" lang="ja-JP" altLang="en-US" sz="1200" dirty="0"/>
              <a:t>・お役立ち情報を掲載しています</a:t>
            </a:r>
          </a:p>
        </p:txBody>
      </p:sp>
      <p:sp>
        <p:nvSpPr>
          <p:cNvPr id="88" name="テキスト ボックス 87">
            <a:extLst>
              <a:ext uri="{FF2B5EF4-FFF2-40B4-BE49-F238E27FC236}">
                <a16:creationId xmlns:a16="http://schemas.microsoft.com/office/drawing/2014/main" id="{2A3CC3A2-13EA-258A-1ECF-0FC9F329EEA2}"/>
              </a:ext>
            </a:extLst>
          </p:cNvPr>
          <p:cNvSpPr txBox="1"/>
          <p:nvPr/>
        </p:nvSpPr>
        <p:spPr>
          <a:xfrm>
            <a:off x="213850" y="4581978"/>
            <a:ext cx="6457351" cy="2677656"/>
          </a:xfrm>
          <a:prstGeom prst="rect">
            <a:avLst/>
          </a:prstGeom>
          <a:noFill/>
        </p:spPr>
        <p:txBody>
          <a:bodyPr wrap="square" rtlCol="0">
            <a:spAutoFit/>
          </a:bodyPr>
          <a:lstStyle/>
          <a:p>
            <a:r>
              <a:rPr kumimoji="1" lang="ja-JP" altLang="en-US" sz="1200" dirty="0"/>
              <a:t>　　く相談を今月も頂きました。今回は４事業の</a:t>
            </a:r>
            <a:endParaRPr kumimoji="1" lang="en-US" altLang="ja-JP" sz="1200" dirty="0"/>
          </a:p>
          <a:p>
            <a:r>
              <a:rPr kumimoji="1" lang="ja-JP" altLang="en-US" sz="1200" dirty="0"/>
              <a:t>障がい福祉サービスを行っている経営者様からの</a:t>
            </a:r>
            <a:endParaRPr kumimoji="1" lang="en-US" altLang="ja-JP" sz="1200" dirty="0"/>
          </a:p>
          <a:p>
            <a:r>
              <a:rPr kumimoji="1" lang="ja-JP" altLang="en-US" sz="1200" dirty="0"/>
              <a:t>相談を紹介いたします。</a:t>
            </a:r>
            <a:endParaRPr kumimoji="1" lang="en-US" altLang="ja-JP" sz="1200" dirty="0"/>
          </a:p>
          <a:p>
            <a:r>
              <a:rPr kumimoji="1" lang="ja-JP" altLang="en-US" sz="1200" dirty="0"/>
              <a:t>　急速に会社を拡大したために、経営者様自体が</a:t>
            </a:r>
            <a:endParaRPr kumimoji="1" lang="en-US" altLang="ja-JP" sz="1200" dirty="0"/>
          </a:p>
          <a:p>
            <a:r>
              <a:rPr kumimoji="1" lang="ja-JP" altLang="en-US" sz="1200" dirty="0"/>
              <a:t>国保連請求や書類ごと、経理などの作業に追われ、</a:t>
            </a:r>
            <a:endParaRPr kumimoji="1" lang="en-US" altLang="ja-JP" sz="1200" dirty="0"/>
          </a:p>
          <a:p>
            <a:r>
              <a:rPr kumimoji="1" lang="ja-JP" altLang="en-US" sz="1200" dirty="0"/>
              <a:t>社員、特に管理者との接点が少なくなってしまい、</a:t>
            </a:r>
            <a:endParaRPr kumimoji="1" lang="en-US" altLang="ja-JP" sz="1200" dirty="0"/>
          </a:p>
          <a:p>
            <a:r>
              <a:rPr kumimoji="1" lang="ja-JP" altLang="en-US" sz="1200" dirty="0"/>
              <a:t>管理者のうっぷんがたまってしまったという話で</a:t>
            </a:r>
            <a:endParaRPr kumimoji="1" lang="en-US" altLang="ja-JP" sz="1200" dirty="0"/>
          </a:p>
          <a:p>
            <a:r>
              <a:rPr kumimoji="1" lang="ja-JP" altLang="en-US" sz="1200" dirty="0"/>
              <a:t>した。</a:t>
            </a:r>
            <a:endParaRPr kumimoji="1" lang="en-US" altLang="ja-JP" sz="1200" dirty="0"/>
          </a:p>
          <a:p>
            <a:r>
              <a:rPr kumimoji="1" lang="ja-JP" altLang="en-US" sz="1200" dirty="0"/>
              <a:t>　福祉事業に限らず、社員一丸となるためには、</a:t>
            </a:r>
            <a:endParaRPr kumimoji="1" lang="en-US" altLang="ja-JP" sz="1200" dirty="0"/>
          </a:p>
          <a:p>
            <a:r>
              <a:rPr kumimoji="1" lang="ja-JP" altLang="en-US" sz="1200" dirty="0"/>
              <a:t>①経営理念や方針、経営者の思いの共有　②管理者の業務分掌（やるべきことの明確化）</a:t>
            </a:r>
            <a:endParaRPr kumimoji="1" lang="en-US" altLang="ja-JP" sz="1200" dirty="0"/>
          </a:p>
          <a:p>
            <a:r>
              <a:rPr kumimoji="1" lang="ja-JP" altLang="en-US" sz="1200" dirty="0"/>
              <a:t>③査定や評価基準の明確化　④現場のルール作り　⑤１</a:t>
            </a:r>
            <a:r>
              <a:rPr kumimoji="1" lang="en-US" altLang="ja-JP" sz="1200" dirty="0"/>
              <a:t>on</a:t>
            </a:r>
            <a:r>
              <a:rPr kumimoji="1" lang="ja-JP" altLang="en-US" sz="1200" dirty="0"/>
              <a:t>１ミーティングのあり方</a:t>
            </a:r>
            <a:endParaRPr kumimoji="1" lang="en-US" altLang="ja-JP" sz="1200" dirty="0"/>
          </a:p>
          <a:p>
            <a:r>
              <a:rPr kumimoji="1" lang="ja-JP" altLang="en-US" sz="1200" dirty="0"/>
              <a:t>などが基本的な進め方となりますが、ほとんどの企業ではできていないのではないでしょうか？今回は、①～④までを早急に見える化し、まず幹部会などで経営者様と管理者が思いを共有し合う場所を作り、ファシリテーターを当協会役員が行います！</a:t>
            </a:r>
            <a:endParaRPr kumimoji="1" lang="en-US" altLang="ja-JP" sz="1200" dirty="0"/>
          </a:p>
        </p:txBody>
      </p:sp>
      <p:cxnSp>
        <p:nvCxnSpPr>
          <p:cNvPr id="92" name="直線コネクタ 91">
            <a:extLst>
              <a:ext uri="{FF2B5EF4-FFF2-40B4-BE49-F238E27FC236}">
                <a16:creationId xmlns:a16="http://schemas.microsoft.com/office/drawing/2014/main" id="{D1A4E664-F906-484D-4647-E827FDA630B6}"/>
              </a:ext>
            </a:extLst>
          </p:cNvPr>
          <p:cNvCxnSpPr/>
          <p:nvPr/>
        </p:nvCxnSpPr>
        <p:spPr>
          <a:xfrm>
            <a:off x="210972" y="7219067"/>
            <a:ext cx="6457352" cy="0"/>
          </a:xfrm>
          <a:prstGeom prst="line">
            <a:avLst/>
          </a:prstGeom>
          <a:ln w="3175"/>
        </p:spPr>
        <p:style>
          <a:lnRef idx="1">
            <a:schemeClr val="accent1"/>
          </a:lnRef>
          <a:fillRef idx="0">
            <a:schemeClr val="accent1"/>
          </a:fillRef>
          <a:effectRef idx="0">
            <a:schemeClr val="accent1"/>
          </a:effectRef>
          <a:fontRef idx="minor">
            <a:schemeClr val="tx1"/>
          </a:fontRef>
        </p:style>
      </p:cxnSp>
      <p:sp>
        <p:nvSpPr>
          <p:cNvPr id="93" name="テキスト ボックス 92">
            <a:extLst>
              <a:ext uri="{FF2B5EF4-FFF2-40B4-BE49-F238E27FC236}">
                <a16:creationId xmlns:a16="http://schemas.microsoft.com/office/drawing/2014/main" id="{84D46A41-319D-AA63-E564-0A53B18FC413}"/>
              </a:ext>
            </a:extLst>
          </p:cNvPr>
          <p:cNvSpPr txBox="1"/>
          <p:nvPr/>
        </p:nvSpPr>
        <p:spPr>
          <a:xfrm>
            <a:off x="210972" y="7544936"/>
            <a:ext cx="6488000" cy="830997"/>
          </a:xfrm>
          <a:prstGeom prst="rect">
            <a:avLst/>
          </a:prstGeom>
          <a:noFill/>
        </p:spPr>
        <p:txBody>
          <a:bodyPr wrap="square" rtlCol="0">
            <a:spAutoFit/>
          </a:bodyPr>
          <a:lstStyle/>
          <a:p>
            <a:r>
              <a:rPr kumimoji="1" lang="ja-JP" altLang="en-US" sz="1200" dirty="0"/>
              <a:t>①　処遇改善支援補助金、処遇改善臨時特例交付金の実績報告はお済でしょうか？</a:t>
            </a:r>
            <a:endParaRPr kumimoji="1" lang="en-US" altLang="ja-JP" sz="1200" dirty="0"/>
          </a:p>
          <a:p>
            <a:r>
              <a:rPr kumimoji="1" lang="ja-JP" altLang="en-US" sz="1200" dirty="0"/>
              <a:t>②　古民家で障がい者グループホームを行ってみたい事業者を募集しております。</a:t>
            </a:r>
            <a:endParaRPr kumimoji="1" lang="en-US" altLang="ja-JP" sz="1200" dirty="0"/>
          </a:p>
          <a:p>
            <a:r>
              <a:rPr kumimoji="1" lang="ja-JP" altLang="en-US" sz="1200" dirty="0"/>
              <a:t>③　協会に対して「こんなことやってほしい」「こんなこと教えてほしい」などのご要望を</a:t>
            </a:r>
            <a:endParaRPr kumimoji="1" lang="en-US" altLang="ja-JP" sz="1200" dirty="0"/>
          </a:p>
          <a:p>
            <a:r>
              <a:rPr kumimoji="1" lang="ja-JP" altLang="en-US" sz="1200" dirty="0"/>
              <a:t>　　お待ちしております。</a:t>
            </a:r>
          </a:p>
        </p:txBody>
      </p:sp>
      <p:sp>
        <p:nvSpPr>
          <p:cNvPr id="7" name="テキスト ボックス 6">
            <a:extLst>
              <a:ext uri="{FF2B5EF4-FFF2-40B4-BE49-F238E27FC236}">
                <a16:creationId xmlns:a16="http://schemas.microsoft.com/office/drawing/2014/main" id="{B59DC581-B9F4-D190-5E5E-009E913DA4D4}"/>
              </a:ext>
            </a:extLst>
          </p:cNvPr>
          <p:cNvSpPr txBox="1"/>
          <p:nvPr/>
        </p:nvSpPr>
        <p:spPr>
          <a:xfrm>
            <a:off x="139899" y="7223213"/>
            <a:ext cx="1005403" cy="338554"/>
          </a:xfrm>
          <a:prstGeom prst="rect">
            <a:avLst/>
          </a:prstGeom>
          <a:noFill/>
        </p:spPr>
        <p:txBody>
          <a:bodyPr wrap="none" rtlCol="0">
            <a:spAutoFit/>
          </a:bodyPr>
          <a:lstStyle/>
          <a:p>
            <a:r>
              <a:rPr kumimoji="1" lang="ja-JP" altLang="en-US" sz="1600" dirty="0">
                <a:solidFill>
                  <a:schemeClr val="accent6">
                    <a:lumMod val="75000"/>
                  </a:schemeClr>
                </a:solidFill>
                <a:latin typeface="UD デジタル 教科書体 N-B" panose="02020700000000000000" pitchFamily="17" charset="-128"/>
                <a:ea typeface="UD デジタル 教科書体 N-B" panose="02020700000000000000" pitchFamily="17" charset="-128"/>
              </a:rPr>
              <a:t>お知らせ</a:t>
            </a:r>
          </a:p>
        </p:txBody>
      </p:sp>
      <p:pic>
        <p:nvPicPr>
          <p:cNvPr id="9" name="図 8">
            <a:extLst>
              <a:ext uri="{FF2B5EF4-FFF2-40B4-BE49-F238E27FC236}">
                <a16:creationId xmlns:a16="http://schemas.microsoft.com/office/drawing/2014/main" id="{4846D0F3-9B74-F4E6-4287-0B94A60C38F4}"/>
              </a:ext>
            </a:extLst>
          </p:cNvPr>
          <p:cNvPicPr>
            <a:picLocks noChangeAspect="1"/>
          </p:cNvPicPr>
          <p:nvPr/>
        </p:nvPicPr>
        <p:blipFill>
          <a:blip r:embed="rId3"/>
          <a:stretch>
            <a:fillRect/>
          </a:stretch>
        </p:blipFill>
        <p:spPr>
          <a:xfrm>
            <a:off x="353875" y="1861089"/>
            <a:ext cx="2227400" cy="1354860"/>
          </a:xfrm>
          <a:prstGeom prst="rect">
            <a:avLst/>
          </a:prstGeom>
          <a:ln>
            <a:solidFill>
              <a:schemeClr val="tx1"/>
            </a:solidFill>
          </a:ln>
        </p:spPr>
      </p:pic>
      <p:sp>
        <p:nvSpPr>
          <p:cNvPr id="4" name="テキスト ボックス 3">
            <a:extLst>
              <a:ext uri="{FF2B5EF4-FFF2-40B4-BE49-F238E27FC236}">
                <a16:creationId xmlns:a16="http://schemas.microsoft.com/office/drawing/2014/main" id="{765EDAF0-A23E-D833-D5CC-CFA33111C2B2}"/>
              </a:ext>
            </a:extLst>
          </p:cNvPr>
          <p:cNvSpPr txBox="1"/>
          <p:nvPr/>
        </p:nvSpPr>
        <p:spPr>
          <a:xfrm>
            <a:off x="457200" y="1771956"/>
            <a:ext cx="6288377" cy="2492990"/>
          </a:xfrm>
          <a:prstGeom prst="rect">
            <a:avLst/>
          </a:prstGeom>
          <a:noFill/>
        </p:spPr>
        <p:txBody>
          <a:bodyPr wrap="square" rtlCol="0">
            <a:spAutoFit/>
          </a:bodyPr>
          <a:lstStyle/>
          <a:p>
            <a:r>
              <a:rPr kumimoji="1" lang="ja-JP" altLang="en-US" sz="1200" dirty="0"/>
              <a:t>　　　　　　　　　　　　　　　　月も、生活介護、住宅型有料老人ホーム、通所介護　　　　　　　　　　　　　　　　　　　　</a:t>
            </a:r>
            <a:endParaRPr kumimoji="1" lang="en-US" altLang="ja-JP" sz="1200" dirty="0"/>
          </a:p>
          <a:p>
            <a:r>
              <a:rPr kumimoji="1" lang="ja-JP" altLang="en-US" sz="1200" dirty="0"/>
              <a:t>　　　　　　　　　　　　　　事業所様など、多くの福祉事業所様の研修を行わせてい</a:t>
            </a:r>
            <a:endParaRPr kumimoji="1" lang="en-US" altLang="ja-JP" sz="1200" dirty="0"/>
          </a:p>
          <a:p>
            <a:r>
              <a:rPr kumimoji="1" lang="ja-JP" altLang="en-US" sz="1200" dirty="0"/>
              <a:t>　　　　　　　　　　　　　　ただきました。中でも、「管理者研修から学ぼう」とい</a:t>
            </a:r>
            <a:endParaRPr kumimoji="1" lang="en-US" altLang="ja-JP" sz="1200" dirty="0"/>
          </a:p>
          <a:p>
            <a:r>
              <a:rPr kumimoji="1" lang="ja-JP" altLang="en-US" sz="1200" dirty="0"/>
              <a:t>　　　　　　　　　　　　　　う題では、一般社員の皆さんにも福祉施設の管理者の大</a:t>
            </a:r>
            <a:endParaRPr kumimoji="1" lang="en-US" altLang="ja-JP" sz="1200" dirty="0"/>
          </a:p>
          <a:p>
            <a:r>
              <a:rPr kumimoji="1" lang="ja-JP" altLang="en-US" sz="1200" dirty="0"/>
              <a:t>　　　　　　　　　　　　　　変さを分かってもらい、日頃の仕事で、少しでも管理者　</a:t>
            </a:r>
            <a:endParaRPr kumimoji="1" lang="en-US" altLang="ja-JP" sz="1200" dirty="0"/>
          </a:p>
          <a:p>
            <a:r>
              <a:rPr kumimoji="1" lang="ja-JP" altLang="en-US" sz="1200" dirty="0"/>
              <a:t>　　　　　　　　　　　　　　をフォローするようにしてあげて欲しいという話をさせ</a:t>
            </a:r>
            <a:endParaRPr kumimoji="1" lang="en-US" altLang="ja-JP" sz="1200" dirty="0"/>
          </a:p>
          <a:p>
            <a:r>
              <a:rPr kumimoji="1" lang="ja-JP" altLang="en-US" sz="1200" dirty="0"/>
              <a:t>　　　　　　　　　　　　　　ていただきました。</a:t>
            </a:r>
            <a:endParaRPr kumimoji="1" lang="en-US" altLang="ja-JP" sz="1200" dirty="0"/>
          </a:p>
          <a:p>
            <a:r>
              <a:rPr kumimoji="1" lang="ja-JP" altLang="en-US" sz="1200" dirty="0"/>
              <a:t>　　　　　　　　　　　　　　　ただし、管理者やリーダーが、部下や仲間から信頼さ</a:t>
            </a:r>
            <a:endParaRPr kumimoji="1" lang="en-US" altLang="ja-JP" sz="1200" dirty="0"/>
          </a:p>
          <a:p>
            <a:r>
              <a:rPr kumimoji="1" lang="ja-JP" altLang="en-US" sz="1200" dirty="0"/>
              <a:t>　　　　　　　　　　　　　　　れているか？！信頼されるべき言動を行っているか？</a:t>
            </a:r>
            <a:endParaRPr kumimoji="1" lang="en-US" altLang="ja-JP" sz="1200" dirty="0"/>
          </a:p>
          <a:p>
            <a:r>
              <a:rPr kumimoji="1" lang="ja-JP" altLang="en-US" sz="1200" dirty="0"/>
              <a:t>という前提があります！職場環境がいい事業所では、この上司と部下の関係がいい傾向</a:t>
            </a:r>
            <a:endParaRPr kumimoji="1" lang="en-US" altLang="ja-JP" sz="1200" dirty="0"/>
          </a:p>
          <a:p>
            <a:r>
              <a:rPr kumimoji="1" lang="ja-JP" altLang="en-US" sz="1200" dirty="0"/>
              <a:t>にあります。当協会の研修は、年間１２回の中で、法廷研修以外の研修として、人間ス</a:t>
            </a:r>
            <a:endParaRPr kumimoji="1" lang="en-US" altLang="ja-JP" sz="1200" dirty="0"/>
          </a:p>
          <a:p>
            <a:r>
              <a:rPr kumimoji="1" lang="ja-JP" altLang="en-US" sz="1200" dirty="0"/>
              <a:t>キルの成長や笑顔研修、優しい介護などの学びも得られるようにしています。</a:t>
            </a:r>
            <a:endParaRPr kumimoji="1" lang="en-US" altLang="ja-JP" sz="1200" dirty="0"/>
          </a:p>
          <a:p>
            <a:endParaRPr kumimoji="1" lang="ja-JP" altLang="en-US" sz="1200" dirty="0"/>
          </a:p>
        </p:txBody>
      </p:sp>
      <p:pic>
        <p:nvPicPr>
          <p:cNvPr id="11" name="図 10">
            <a:extLst>
              <a:ext uri="{FF2B5EF4-FFF2-40B4-BE49-F238E27FC236}">
                <a16:creationId xmlns:a16="http://schemas.microsoft.com/office/drawing/2014/main" id="{E35CD0E2-BC49-A287-46C5-BA912A1B40B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917527" y="4365948"/>
            <a:ext cx="2751954" cy="1834636"/>
          </a:xfrm>
          <a:prstGeom prst="rect">
            <a:avLst/>
          </a:prstGeom>
        </p:spPr>
      </p:pic>
      <p:sp>
        <p:nvSpPr>
          <p:cNvPr id="12" name="テキスト ボックス 11">
            <a:extLst>
              <a:ext uri="{FF2B5EF4-FFF2-40B4-BE49-F238E27FC236}">
                <a16:creationId xmlns:a16="http://schemas.microsoft.com/office/drawing/2014/main" id="{8DBE50B1-C0D4-24C1-E756-A88393E8A944}"/>
              </a:ext>
            </a:extLst>
          </p:cNvPr>
          <p:cNvSpPr txBox="1"/>
          <p:nvPr/>
        </p:nvSpPr>
        <p:spPr>
          <a:xfrm>
            <a:off x="2580801" y="1630256"/>
            <a:ext cx="495649" cy="461665"/>
          </a:xfrm>
          <a:prstGeom prst="rect">
            <a:avLst/>
          </a:prstGeom>
          <a:noFill/>
        </p:spPr>
        <p:txBody>
          <a:bodyPr wrap="none" rtlCol="0">
            <a:spAutoFit/>
          </a:bodyPr>
          <a:lstStyle/>
          <a:p>
            <a:r>
              <a:rPr kumimoji="1" lang="en-US" altLang="ja-JP" sz="2400" b="1" dirty="0">
                <a:solidFill>
                  <a:schemeClr val="accent2">
                    <a:lumMod val="75000"/>
                  </a:schemeClr>
                </a:solidFill>
              </a:rPr>
              <a:t>10</a:t>
            </a:r>
            <a:endParaRPr kumimoji="1" lang="ja-JP" altLang="en-US" sz="2400" b="1" dirty="0">
              <a:solidFill>
                <a:schemeClr val="accent2">
                  <a:lumMod val="75000"/>
                </a:schemeClr>
              </a:solidFill>
            </a:endParaRPr>
          </a:p>
        </p:txBody>
      </p:sp>
      <p:sp>
        <p:nvSpPr>
          <p:cNvPr id="13" name="テキスト ボックス 12">
            <a:extLst>
              <a:ext uri="{FF2B5EF4-FFF2-40B4-BE49-F238E27FC236}">
                <a16:creationId xmlns:a16="http://schemas.microsoft.com/office/drawing/2014/main" id="{345346C6-1F0E-00C2-DA99-D6AD33241D4E}"/>
              </a:ext>
            </a:extLst>
          </p:cNvPr>
          <p:cNvSpPr txBox="1"/>
          <p:nvPr/>
        </p:nvSpPr>
        <p:spPr>
          <a:xfrm>
            <a:off x="277647" y="4458649"/>
            <a:ext cx="441146" cy="400110"/>
          </a:xfrm>
          <a:prstGeom prst="rect">
            <a:avLst/>
          </a:prstGeom>
          <a:noFill/>
        </p:spPr>
        <p:txBody>
          <a:bodyPr wrap="none" rtlCol="0">
            <a:spAutoFit/>
          </a:bodyPr>
          <a:lstStyle/>
          <a:p>
            <a:r>
              <a:rPr kumimoji="1" lang="ja-JP" altLang="en-US" sz="2000" b="1" dirty="0">
                <a:solidFill>
                  <a:schemeClr val="accent2">
                    <a:lumMod val="75000"/>
                  </a:schemeClr>
                </a:solidFill>
              </a:rPr>
              <a:t>多</a:t>
            </a:r>
          </a:p>
        </p:txBody>
      </p:sp>
    </p:spTree>
    <p:extLst>
      <p:ext uri="{BB962C8B-B14F-4D97-AF65-F5344CB8AC3E}">
        <p14:creationId xmlns:p14="http://schemas.microsoft.com/office/powerpoint/2010/main" val="99911102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0" name="図 49">
            <a:extLst>
              <a:ext uri="{FF2B5EF4-FFF2-40B4-BE49-F238E27FC236}">
                <a16:creationId xmlns:a16="http://schemas.microsoft.com/office/drawing/2014/main" id="{98488566-56A6-1C40-DAC8-3F674F9BF7D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flipH="1">
            <a:off x="7521118" y="2294127"/>
            <a:ext cx="6096000" cy="4067175"/>
          </a:xfrm>
          <a:prstGeom prst="rect">
            <a:avLst/>
          </a:prstGeom>
        </p:spPr>
      </p:pic>
      <p:sp>
        <p:nvSpPr>
          <p:cNvPr id="53" name="正方形/長方形 106">
            <a:extLst>
              <a:ext uri="{FF2B5EF4-FFF2-40B4-BE49-F238E27FC236}">
                <a16:creationId xmlns:a16="http://schemas.microsoft.com/office/drawing/2014/main" id="{030CFF24-4EEC-348E-EFEE-27311591000E}"/>
              </a:ext>
            </a:extLst>
          </p:cNvPr>
          <p:cNvSpPr>
            <a:spLocks noChangeArrowheads="1"/>
          </p:cNvSpPr>
          <p:nvPr/>
        </p:nvSpPr>
        <p:spPr bwMode="auto">
          <a:xfrm>
            <a:off x="1588" y="8539646"/>
            <a:ext cx="6856412" cy="606328"/>
          </a:xfrm>
          <a:prstGeom prst="rect">
            <a:avLst/>
          </a:prstGeom>
          <a:solidFill>
            <a:schemeClr val="accent5">
              <a:lumMod val="75000"/>
            </a:schemeClr>
          </a:solidFill>
          <a:ln w="25400" algn="ctr">
            <a:noFill/>
            <a:miter lim="800000"/>
            <a:headEnd/>
            <a:tailEnd/>
          </a:ln>
        </p:spPr>
        <p:txBody>
          <a:bodyPr anchor="ctr"/>
          <a:lstStyle/>
          <a:p>
            <a:pPr algn="ctr"/>
            <a:endParaRPr lang="ja-JP" altLang="en-US">
              <a:latin typeface="Calibri" pitchFamily="34" charset="0"/>
            </a:endParaRPr>
          </a:p>
        </p:txBody>
      </p:sp>
      <p:sp>
        <p:nvSpPr>
          <p:cNvPr id="54" name="WordArt 232">
            <a:extLst>
              <a:ext uri="{FF2B5EF4-FFF2-40B4-BE49-F238E27FC236}">
                <a16:creationId xmlns:a16="http://schemas.microsoft.com/office/drawing/2014/main" id="{DBD6903B-0B4E-0C67-B060-DEF8EAE55828}"/>
              </a:ext>
            </a:extLst>
          </p:cNvPr>
          <p:cNvSpPr>
            <a:spLocks noChangeArrowheads="1" noChangeShapeType="1" noTextEdit="1"/>
          </p:cNvSpPr>
          <p:nvPr/>
        </p:nvSpPr>
        <p:spPr bwMode="auto">
          <a:xfrm>
            <a:off x="144066" y="8656738"/>
            <a:ext cx="3647350" cy="196217"/>
          </a:xfrm>
          <a:prstGeom prst="rect">
            <a:avLst/>
          </a:prstGeom>
        </p:spPr>
        <p:txBody>
          <a:bodyPr wrap="none" fromWordArt="1">
            <a:prstTxWarp prst="textPlain">
              <a:avLst>
                <a:gd name="adj" fmla="val 50000"/>
              </a:avLst>
            </a:prstTxWarp>
          </a:bodyPr>
          <a:lstStyle/>
          <a:p>
            <a:pPr algn="ctr"/>
            <a:r>
              <a:rPr lang="ja-JP" altLang="en-US" sz="3600" kern="10" spc="-180" dirty="0">
                <a:ln w="9525">
                  <a:noFill/>
                  <a:round/>
                  <a:headEnd/>
                  <a:tailEnd/>
                </a:ln>
                <a:solidFill>
                  <a:schemeClr val="bg1"/>
                </a:solidFill>
                <a:latin typeface="HGP創英角ｺﾞｼｯｸUB"/>
                <a:ea typeface="HGP創英角ｺﾞｼｯｸUB"/>
              </a:rPr>
              <a:t>一般社団法人日本福祉人財開発協会</a:t>
            </a:r>
          </a:p>
        </p:txBody>
      </p:sp>
      <p:sp>
        <p:nvSpPr>
          <p:cNvPr id="60" name="Text Box 16">
            <a:extLst>
              <a:ext uri="{FF2B5EF4-FFF2-40B4-BE49-F238E27FC236}">
                <a16:creationId xmlns:a16="http://schemas.microsoft.com/office/drawing/2014/main" id="{587A3DEA-C645-0CC6-976A-B1338959249E}"/>
              </a:ext>
            </a:extLst>
          </p:cNvPr>
          <p:cNvSpPr txBox="1">
            <a:spLocks noChangeArrowheads="1"/>
          </p:cNvSpPr>
          <p:nvPr/>
        </p:nvSpPr>
        <p:spPr bwMode="auto">
          <a:xfrm>
            <a:off x="3919683" y="8803663"/>
            <a:ext cx="2816447" cy="281185"/>
          </a:xfrm>
          <a:prstGeom prst="rect">
            <a:avLst/>
          </a:prstGeom>
          <a:noFill/>
          <a:ln w="9525">
            <a:noFill/>
            <a:miter lim="800000"/>
            <a:headEnd/>
            <a:tailEnd/>
          </a:ln>
        </p:spPr>
        <p:txBody>
          <a:bodyPr wrap="square" lIns="95584" tIns="47793" rIns="95584" bIns="47793">
            <a:spAutoFit/>
          </a:bodyPr>
          <a:lstStyle/>
          <a:p>
            <a:pPr>
              <a:spcBef>
                <a:spcPts val="600"/>
              </a:spcBef>
            </a:pPr>
            <a:r>
              <a:rPr lang="ja-JP" altLang="en-US" sz="1200" kern="10" dirty="0">
                <a:ln w="9525">
                  <a:noFill/>
                  <a:round/>
                  <a:headEnd/>
                  <a:tailEnd/>
                </a:ln>
                <a:solidFill>
                  <a:schemeClr val="bg1"/>
                </a:solidFill>
                <a:latin typeface="HGPｺﾞｼｯｸM" panose="020B0600000000000000" pitchFamily="50" charset="-128"/>
                <a:ea typeface="HGPｺﾞｼｯｸM" panose="020B0600000000000000" pitchFamily="50" charset="-128"/>
                <a:cs typeface="Times New Roman" panose="02020603050405020304" pitchFamily="18" charset="0"/>
              </a:rPr>
              <a:t>ホームページ：</a:t>
            </a:r>
            <a:r>
              <a:rPr lang="en-US" altLang="ja-JP" sz="1200" kern="10" dirty="0">
                <a:ln w="9525">
                  <a:noFill/>
                  <a:round/>
                  <a:headEnd/>
                  <a:tailEnd/>
                </a:ln>
                <a:solidFill>
                  <a:schemeClr val="bg1"/>
                </a:solidFill>
                <a:latin typeface="HGPｺﾞｼｯｸM" panose="020B0600000000000000" pitchFamily="50" charset="-128"/>
                <a:ea typeface="HGPｺﾞｼｯｸM" panose="020B0600000000000000" pitchFamily="50" charset="-128"/>
                <a:cs typeface="Times New Roman" panose="02020603050405020304" pitchFamily="18" charset="0"/>
              </a:rPr>
              <a:t>https://welsemi.com</a:t>
            </a:r>
            <a:endParaRPr lang="ja-JP" altLang="en-US" sz="1200" kern="10" dirty="0">
              <a:ln w="9525">
                <a:noFill/>
                <a:round/>
                <a:headEnd/>
                <a:tailEnd/>
              </a:ln>
              <a:solidFill>
                <a:schemeClr val="bg1"/>
              </a:solidFill>
              <a:latin typeface="HGPｺﾞｼｯｸM" panose="020B0600000000000000" pitchFamily="50" charset="-128"/>
              <a:ea typeface="HGPｺﾞｼｯｸM" panose="020B0600000000000000" pitchFamily="50" charset="-128"/>
              <a:cs typeface="Times New Roman" panose="02020603050405020304" pitchFamily="18" charset="0"/>
            </a:endParaRPr>
          </a:p>
        </p:txBody>
      </p:sp>
      <p:sp>
        <p:nvSpPr>
          <p:cNvPr id="32" name="Text Box 16">
            <a:extLst>
              <a:ext uri="{FF2B5EF4-FFF2-40B4-BE49-F238E27FC236}">
                <a16:creationId xmlns:a16="http://schemas.microsoft.com/office/drawing/2014/main" id="{F95CF512-07BB-39A4-E055-C1E1183FD81D}"/>
              </a:ext>
            </a:extLst>
          </p:cNvPr>
          <p:cNvSpPr txBox="1">
            <a:spLocks noChangeArrowheads="1"/>
          </p:cNvSpPr>
          <p:nvPr/>
        </p:nvSpPr>
        <p:spPr bwMode="auto">
          <a:xfrm>
            <a:off x="1467767" y="8852955"/>
            <a:ext cx="2816447" cy="258102"/>
          </a:xfrm>
          <a:prstGeom prst="rect">
            <a:avLst/>
          </a:prstGeom>
          <a:noFill/>
          <a:ln w="9525">
            <a:noFill/>
            <a:miter lim="800000"/>
            <a:headEnd/>
            <a:tailEnd/>
          </a:ln>
        </p:spPr>
        <p:txBody>
          <a:bodyPr wrap="square" lIns="95584" tIns="47793" rIns="95584" bIns="47793">
            <a:spAutoFit/>
          </a:bodyPr>
          <a:lstStyle/>
          <a:p>
            <a:pPr>
              <a:spcBef>
                <a:spcPts val="600"/>
              </a:spcBef>
            </a:pPr>
            <a:r>
              <a:rPr lang="ja-JP" altLang="en-US" sz="1050" kern="10" dirty="0">
                <a:ln w="9525">
                  <a:noFill/>
                  <a:round/>
                  <a:headEnd/>
                  <a:tailEnd/>
                </a:ln>
                <a:solidFill>
                  <a:schemeClr val="bg1"/>
                </a:solidFill>
                <a:latin typeface="HGPｺﾞｼｯｸM" panose="020B0600000000000000" pitchFamily="50" charset="-128"/>
                <a:ea typeface="HGPｺﾞｼｯｸM" panose="020B0600000000000000" pitchFamily="50" charset="-128"/>
                <a:cs typeface="Times New Roman" panose="02020603050405020304" pitchFamily="18" charset="0"/>
              </a:rPr>
              <a:t>名古屋市中区錦</a:t>
            </a:r>
            <a:r>
              <a:rPr lang="en-US" altLang="ja-JP" sz="1050" kern="10" dirty="0">
                <a:ln w="9525">
                  <a:noFill/>
                  <a:round/>
                  <a:headEnd/>
                  <a:tailEnd/>
                </a:ln>
                <a:solidFill>
                  <a:schemeClr val="bg1"/>
                </a:solidFill>
                <a:latin typeface="HGPｺﾞｼｯｸM" panose="020B0600000000000000" pitchFamily="50" charset="-128"/>
                <a:ea typeface="HGPｺﾞｼｯｸM" panose="020B0600000000000000" pitchFamily="50" charset="-128"/>
                <a:cs typeface="Times New Roman" panose="02020603050405020304" pitchFamily="18" charset="0"/>
              </a:rPr>
              <a:t>1-10-12 </a:t>
            </a:r>
            <a:r>
              <a:rPr lang="ja-JP" altLang="en-US" sz="1050" kern="10" dirty="0">
                <a:ln w="9525">
                  <a:noFill/>
                  <a:round/>
                  <a:headEnd/>
                  <a:tailEnd/>
                </a:ln>
                <a:solidFill>
                  <a:schemeClr val="bg1"/>
                </a:solidFill>
                <a:latin typeface="HGPｺﾞｼｯｸM" panose="020B0600000000000000" pitchFamily="50" charset="-128"/>
                <a:ea typeface="HGPｺﾞｼｯｸM" panose="020B0600000000000000" pitchFamily="50" charset="-128"/>
                <a:cs typeface="Times New Roman" panose="02020603050405020304" pitchFamily="18" charset="0"/>
              </a:rPr>
              <a:t>服部ビル</a:t>
            </a:r>
            <a:r>
              <a:rPr lang="en-US" altLang="ja-JP" sz="1050" kern="10" dirty="0">
                <a:ln w="9525">
                  <a:noFill/>
                  <a:round/>
                  <a:headEnd/>
                  <a:tailEnd/>
                </a:ln>
                <a:solidFill>
                  <a:schemeClr val="bg1"/>
                </a:solidFill>
                <a:latin typeface="HGPｺﾞｼｯｸM" panose="020B0600000000000000" pitchFamily="50" charset="-128"/>
                <a:ea typeface="HGPｺﾞｼｯｸM" panose="020B0600000000000000" pitchFamily="50" charset="-128"/>
                <a:cs typeface="Times New Roman" panose="02020603050405020304" pitchFamily="18" charset="0"/>
              </a:rPr>
              <a:t>10F</a:t>
            </a:r>
            <a:endParaRPr lang="ja-JP" altLang="en-US" sz="1050" kern="10" dirty="0">
              <a:ln w="9525">
                <a:noFill/>
                <a:round/>
                <a:headEnd/>
                <a:tailEnd/>
              </a:ln>
              <a:solidFill>
                <a:schemeClr val="bg1"/>
              </a:solidFill>
              <a:latin typeface="HGPｺﾞｼｯｸM" panose="020B0600000000000000" pitchFamily="50" charset="-128"/>
              <a:ea typeface="HGPｺﾞｼｯｸM" panose="020B0600000000000000" pitchFamily="50" charset="-128"/>
              <a:cs typeface="Times New Roman" panose="02020603050405020304" pitchFamily="18" charset="0"/>
            </a:endParaRPr>
          </a:p>
        </p:txBody>
      </p:sp>
      <p:cxnSp>
        <p:nvCxnSpPr>
          <p:cNvPr id="65" name="直線コネクタ 64">
            <a:extLst>
              <a:ext uri="{FF2B5EF4-FFF2-40B4-BE49-F238E27FC236}">
                <a16:creationId xmlns:a16="http://schemas.microsoft.com/office/drawing/2014/main" id="{21A17D5C-DCEE-EB59-B73B-E83234704EA8}"/>
              </a:ext>
            </a:extLst>
          </p:cNvPr>
          <p:cNvCxnSpPr/>
          <p:nvPr/>
        </p:nvCxnSpPr>
        <p:spPr>
          <a:xfrm>
            <a:off x="245334" y="178420"/>
            <a:ext cx="6457352" cy="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66" name="直線コネクタ 65">
            <a:extLst>
              <a:ext uri="{FF2B5EF4-FFF2-40B4-BE49-F238E27FC236}">
                <a16:creationId xmlns:a16="http://schemas.microsoft.com/office/drawing/2014/main" id="{ED807EA9-42D4-8FFA-45F4-62A3777CECEC}"/>
              </a:ext>
            </a:extLst>
          </p:cNvPr>
          <p:cNvCxnSpPr/>
          <p:nvPr/>
        </p:nvCxnSpPr>
        <p:spPr>
          <a:xfrm>
            <a:off x="241620" y="241612"/>
            <a:ext cx="6457352"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67" name="直線コネクタ 66">
            <a:extLst>
              <a:ext uri="{FF2B5EF4-FFF2-40B4-BE49-F238E27FC236}">
                <a16:creationId xmlns:a16="http://schemas.microsoft.com/office/drawing/2014/main" id="{023A4543-1C48-5F2A-0789-DADBF9D6E2C8}"/>
              </a:ext>
            </a:extLst>
          </p:cNvPr>
          <p:cNvCxnSpPr/>
          <p:nvPr/>
        </p:nvCxnSpPr>
        <p:spPr>
          <a:xfrm>
            <a:off x="249057" y="906966"/>
            <a:ext cx="6457352" cy="0"/>
          </a:xfrm>
          <a:prstGeom prst="line">
            <a:avLst/>
          </a:prstGeom>
          <a:ln w="3175"/>
        </p:spPr>
        <p:style>
          <a:lnRef idx="1">
            <a:schemeClr val="accent1"/>
          </a:lnRef>
          <a:fillRef idx="0">
            <a:schemeClr val="accent1"/>
          </a:fillRef>
          <a:effectRef idx="0">
            <a:schemeClr val="accent1"/>
          </a:effectRef>
          <a:fontRef idx="minor">
            <a:schemeClr val="tx1"/>
          </a:fontRef>
        </p:style>
      </p:cxnSp>
      <p:sp>
        <p:nvSpPr>
          <p:cNvPr id="73" name="Text Box 16">
            <a:extLst>
              <a:ext uri="{FF2B5EF4-FFF2-40B4-BE49-F238E27FC236}">
                <a16:creationId xmlns:a16="http://schemas.microsoft.com/office/drawing/2014/main" id="{061F41DB-55F5-8E1E-B328-735A4C68163D}"/>
              </a:ext>
            </a:extLst>
          </p:cNvPr>
          <p:cNvSpPr txBox="1">
            <a:spLocks noChangeArrowheads="1"/>
          </p:cNvSpPr>
          <p:nvPr/>
        </p:nvSpPr>
        <p:spPr bwMode="auto">
          <a:xfrm>
            <a:off x="3917526" y="8620752"/>
            <a:ext cx="2925354" cy="258102"/>
          </a:xfrm>
          <a:prstGeom prst="rect">
            <a:avLst/>
          </a:prstGeom>
          <a:noFill/>
          <a:ln w="9525">
            <a:noFill/>
            <a:miter lim="800000"/>
            <a:headEnd/>
            <a:tailEnd/>
          </a:ln>
        </p:spPr>
        <p:txBody>
          <a:bodyPr wrap="square" lIns="95584" tIns="47793" rIns="95584" bIns="47793">
            <a:spAutoFit/>
          </a:bodyPr>
          <a:lstStyle/>
          <a:p>
            <a:pPr>
              <a:spcBef>
                <a:spcPts val="600"/>
              </a:spcBef>
            </a:pPr>
            <a:r>
              <a:rPr lang="en-US" altLang="ja-JP" sz="1050" kern="10" dirty="0">
                <a:ln w="9525">
                  <a:noFill/>
                  <a:round/>
                  <a:headEnd/>
                  <a:tailEnd/>
                </a:ln>
                <a:solidFill>
                  <a:schemeClr val="bg1"/>
                </a:solidFill>
                <a:latin typeface="HGPｺﾞｼｯｸM" panose="020B0600000000000000" pitchFamily="50" charset="-128"/>
                <a:ea typeface="HGPｺﾞｼｯｸM" panose="020B0600000000000000" pitchFamily="50" charset="-128"/>
                <a:cs typeface="Times New Roman" panose="02020603050405020304" pitchFamily="18" charset="0"/>
              </a:rPr>
              <a:t>TEL</a:t>
            </a:r>
            <a:r>
              <a:rPr lang="ja-JP" altLang="en-US" sz="1050" kern="10" dirty="0">
                <a:ln w="9525">
                  <a:noFill/>
                  <a:round/>
                  <a:headEnd/>
                  <a:tailEnd/>
                </a:ln>
                <a:solidFill>
                  <a:schemeClr val="bg1"/>
                </a:solidFill>
                <a:latin typeface="HGPｺﾞｼｯｸM" panose="020B0600000000000000" pitchFamily="50" charset="-128"/>
                <a:ea typeface="HGPｺﾞｼｯｸM" panose="020B0600000000000000" pitchFamily="50" charset="-128"/>
                <a:cs typeface="Times New Roman" panose="02020603050405020304" pitchFamily="18" charset="0"/>
              </a:rPr>
              <a:t>：</a:t>
            </a:r>
            <a:r>
              <a:rPr lang="en-US" altLang="ja-JP" sz="1050" kern="10" dirty="0">
                <a:ln w="9525">
                  <a:noFill/>
                  <a:round/>
                  <a:headEnd/>
                  <a:tailEnd/>
                </a:ln>
                <a:solidFill>
                  <a:schemeClr val="bg1"/>
                </a:solidFill>
                <a:latin typeface="HGPｺﾞｼｯｸM" panose="020B0600000000000000" pitchFamily="50" charset="-128"/>
                <a:ea typeface="HGPｺﾞｼｯｸM" panose="020B0600000000000000" pitchFamily="50" charset="-128"/>
                <a:cs typeface="Times New Roman" panose="02020603050405020304" pitchFamily="18" charset="0"/>
              </a:rPr>
              <a:t>052-211-7354</a:t>
            </a:r>
            <a:r>
              <a:rPr lang="ja-JP" altLang="en-US" sz="1050" kern="10" dirty="0">
                <a:ln w="9525">
                  <a:noFill/>
                  <a:round/>
                  <a:headEnd/>
                  <a:tailEnd/>
                </a:ln>
                <a:solidFill>
                  <a:schemeClr val="bg1"/>
                </a:solidFill>
                <a:latin typeface="HGPｺﾞｼｯｸM" panose="020B0600000000000000" pitchFamily="50" charset="-128"/>
                <a:ea typeface="HGPｺﾞｼｯｸM" panose="020B0600000000000000" pitchFamily="50" charset="-128"/>
                <a:cs typeface="Times New Roman" panose="02020603050405020304" pitchFamily="18" charset="0"/>
              </a:rPr>
              <a:t>　</a:t>
            </a:r>
            <a:r>
              <a:rPr lang="en-US" altLang="ja-JP" sz="1050" kern="10" dirty="0">
                <a:ln w="9525">
                  <a:noFill/>
                  <a:round/>
                  <a:headEnd/>
                  <a:tailEnd/>
                </a:ln>
                <a:solidFill>
                  <a:schemeClr val="bg1"/>
                </a:solidFill>
                <a:latin typeface="HGPｺﾞｼｯｸM" panose="020B0600000000000000" pitchFamily="50" charset="-128"/>
                <a:ea typeface="HGPｺﾞｼｯｸM" panose="020B0600000000000000" pitchFamily="50" charset="-128"/>
                <a:cs typeface="Times New Roman" panose="02020603050405020304" pitchFamily="18" charset="0"/>
              </a:rPr>
              <a:t>FAX</a:t>
            </a:r>
            <a:r>
              <a:rPr lang="ja-JP" altLang="en-US" sz="1050" kern="10" dirty="0">
                <a:ln w="9525">
                  <a:noFill/>
                  <a:round/>
                  <a:headEnd/>
                  <a:tailEnd/>
                </a:ln>
                <a:solidFill>
                  <a:schemeClr val="bg1"/>
                </a:solidFill>
                <a:latin typeface="HGPｺﾞｼｯｸM" panose="020B0600000000000000" pitchFamily="50" charset="-128"/>
                <a:ea typeface="HGPｺﾞｼｯｸM" panose="020B0600000000000000" pitchFamily="50" charset="-128"/>
                <a:cs typeface="Times New Roman" panose="02020603050405020304" pitchFamily="18" charset="0"/>
              </a:rPr>
              <a:t>：</a:t>
            </a:r>
            <a:r>
              <a:rPr lang="en-US" altLang="ja-JP" sz="1050" kern="10" dirty="0">
                <a:ln w="9525">
                  <a:noFill/>
                  <a:round/>
                  <a:headEnd/>
                  <a:tailEnd/>
                </a:ln>
                <a:solidFill>
                  <a:schemeClr val="bg1"/>
                </a:solidFill>
                <a:latin typeface="HGPｺﾞｼｯｸM" panose="020B0600000000000000" pitchFamily="50" charset="-128"/>
                <a:ea typeface="HGPｺﾞｼｯｸM" panose="020B0600000000000000" pitchFamily="50" charset="-128"/>
                <a:cs typeface="Times New Roman" panose="02020603050405020304" pitchFamily="18" charset="0"/>
              </a:rPr>
              <a:t>050-3588-8371</a:t>
            </a:r>
            <a:endParaRPr lang="ja-JP" altLang="en-US" sz="1050" kern="10" dirty="0">
              <a:ln w="9525">
                <a:noFill/>
                <a:round/>
                <a:headEnd/>
                <a:tailEnd/>
              </a:ln>
              <a:solidFill>
                <a:schemeClr val="bg1"/>
              </a:solidFill>
              <a:latin typeface="HGPｺﾞｼｯｸM" panose="020B0600000000000000" pitchFamily="50" charset="-128"/>
              <a:ea typeface="HGPｺﾞｼｯｸM" panose="020B0600000000000000" pitchFamily="50" charset="-128"/>
              <a:cs typeface="Times New Roman" panose="02020603050405020304" pitchFamily="18" charset="0"/>
            </a:endParaRPr>
          </a:p>
        </p:txBody>
      </p:sp>
      <p:pic>
        <p:nvPicPr>
          <p:cNvPr id="75" name="図 74">
            <a:extLst>
              <a:ext uri="{FF2B5EF4-FFF2-40B4-BE49-F238E27FC236}">
                <a16:creationId xmlns:a16="http://schemas.microsoft.com/office/drawing/2014/main" id="{779321FC-DFB2-239D-8612-FE418CFE695D}"/>
              </a:ext>
            </a:extLst>
          </p:cNvPr>
          <p:cNvPicPr>
            <a:picLocks noChangeAspect="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0" y="208008"/>
            <a:ext cx="1246930" cy="753958"/>
          </a:xfrm>
          <a:prstGeom prst="rect">
            <a:avLst/>
          </a:prstGeom>
        </p:spPr>
      </p:pic>
      <p:sp>
        <p:nvSpPr>
          <p:cNvPr id="93" name="テキスト ボックス 92">
            <a:extLst>
              <a:ext uri="{FF2B5EF4-FFF2-40B4-BE49-F238E27FC236}">
                <a16:creationId xmlns:a16="http://schemas.microsoft.com/office/drawing/2014/main" id="{84D46A41-319D-AA63-E564-0A53B18FC413}"/>
              </a:ext>
            </a:extLst>
          </p:cNvPr>
          <p:cNvSpPr txBox="1"/>
          <p:nvPr/>
        </p:nvSpPr>
        <p:spPr>
          <a:xfrm>
            <a:off x="2245894" y="1230565"/>
            <a:ext cx="4490236" cy="830997"/>
          </a:xfrm>
          <a:prstGeom prst="rect">
            <a:avLst/>
          </a:prstGeom>
          <a:noFill/>
        </p:spPr>
        <p:txBody>
          <a:bodyPr wrap="square" rtlCol="0">
            <a:spAutoFit/>
          </a:bodyPr>
          <a:lstStyle/>
          <a:p>
            <a:r>
              <a:rPr kumimoji="1" lang="ja-JP" altLang="en-US" sz="1200" dirty="0"/>
              <a:t>法定研修や訓練、委員会を協会講師主導で行います。</a:t>
            </a:r>
            <a:endParaRPr kumimoji="1" lang="en-US" altLang="ja-JP" sz="1200" dirty="0"/>
          </a:p>
          <a:p>
            <a:r>
              <a:rPr kumimoji="1" lang="ja-JP" altLang="en-US" sz="1200" dirty="0"/>
              <a:t>月に１回、約４５分の内容で、</a:t>
            </a:r>
            <a:r>
              <a:rPr kumimoji="1" lang="en-US" altLang="ja-JP" sz="1200" dirty="0"/>
              <a:t>Zoom</a:t>
            </a:r>
            <a:r>
              <a:rPr kumimoji="1" lang="ja-JP" altLang="en-US" sz="1200" dirty="0"/>
              <a:t>や現地研修により、リアルタイムで実施します。人間スキル向上、職場風土の改善などを目的にしたセミナーも年間計画に入れることも可能です。</a:t>
            </a:r>
            <a:endParaRPr kumimoji="1" lang="en-US" altLang="ja-JP" sz="1200" dirty="0"/>
          </a:p>
        </p:txBody>
      </p:sp>
      <p:sp>
        <p:nvSpPr>
          <p:cNvPr id="96" name="テキスト ボックス 95">
            <a:extLst>
              <a:ext uri="{FF2B5EF4-FFF2-40B4-BE49-F238E27FC236}">
                <a16:creationId xmlns:a16="http://schemas.microsoft.com/office/drawing/2014/main" id="{034AF07F-E547-5B43-EBAA-002F5B5978A0}"/>
              </a:ext>
            </a:extLst>
          </p:cNvPr>
          <p:cNvSpPr txBox="1"/>
          <p:nvPr/>
        </p:nvSpPr>
        <p:spPr>
          <a:xfrm>
            <a:off x="436451" y="1466235"/>
            <a:ext cx="1620957" cy="338554"/>
          </a:xfrm>
          <a:prstGeom prst="rect">
            <a:avLst/>
          </a:prstGeom>
          <a:noFill/>
        </p:spPr>
        <p:txBody>
          <a:bodyPr wrap="none" rtlCol="0">
            <a:spAutoFit/>
          </a:bodyPr>
          <a:lstStyle/>
          <a:p>
            <a:r>
              <a:rPr kumimoji="1" lang="ja-JP" altLang="en-US" sz="1600" dirty="0">
                <a:solidFill>
                  <a:schemeClr val="accent6">
                    <a:lumMod val="75000"/>
                  </a:schemeClr>
                </a:solidFill>
                <a:latin typeface="UD デジタル 教科書体 N-B" panose="02020700000000000000" pitchFamily="17" charset="-128"/>
                <a:ea typeface="UD デジタル 教科書体 N-B" panose="02020700000000000000" pitchFamily="17" charset="-128"/>
              </a:rPr>
              <a:t>楽々研修パック</a:t>
            </a:r>
          </a:p>
        </p:txBody>
      </p:sp>
      <p:sp>
        <p:nvSpPr>
          <p:cNvPr id="2" name="テキスト ボックス 1">
            <a:extLst>
              <a:ext uri="{FF2B5EF4-FFF2-40B4-BE49-F238E27FC236}">
                <a16:creationId xmlns:a16="http://schemas.microsoft.com/office/drawing/2014/main" id="{AF0BE2A9-AC10-DF95-42E3-1FF64D27C8AA}"/>
              </a:ext>
            </a:extLst>
          </p:cNvPr>
          <p:cNvSpPr txBox="1"/>
          <p:nvPr/>
        </p:nvSpPr>
        <p:spPr>
          <a:xfrm>
            <a:off x="1695192" y="424524"/>
            <a:ext cx="3467616" cy="338554"/>
          </a:xfrm>
          <a:prstGeom prst="rect">
            <a:avLst/>
          </a:prstGeom>
          <a:noFill/>
        </p:spPr>
        <p:txBody>
          <a:bodyPr wrap="none" rtlCol="0">
            <a:spAutoFit/>
          </a:bodyPr>
          <a:lstStyle/>
          <a:p>
            <a:r>
              <a:rPr kumimoji="1" lang="ja-JP" altLang="en-US" sz="1600" dirty="0">
                <a:solidFill>
                  <a:srgbClr val="0070C0"/>
                </a:solidFill>
                <a:latin typeface="UD デジタル 教科書体 N-B" panose="02020700000000000000" pitchFamily="17" charset="-128"/>
                <a:ea typeface="UD デジタル 教科書体 N-B" panose="02020700000000000000" pitchFamily="17" charset="-128"/>
              </a:rPr>
              <a:t>日本福祉人財開発協会支援メニュー</a:t>
            </a:r>
            <a:endParaRPr kumimoji="1" lang="en-US" altLang="ja-JP" sz="1600" dirty="0">
              <a:solidFill>
                <a:srgbClr val="0070C0"/>
              </a:solidFill>
              <a:latin typeface="UD デジタル 教科書体 N-B" panose="02020700000000000000" pitchFamily="17" charset="-128"/>
              <a:ea typeface="UD デジタル 教科書体 N-B" panose="02020700000000000000" pitchFamily="17" charset="-128"/>
            </a:endParaRPr>
          </a:p>
        </p:txBody>
      </p:sp>
      <p:sp>
        <p:nvSpPr>
          <p:cNvPr id="3" name="テキスト ボックス 2">
            <a:extLst>
              <a:ext uri="{FF2B5EF4-FFF2-40B4-BE49-F238E27FC236}">
                <a16:creationId xmlns:a16="http://schemas.microsoft.com/office/drawing/2014/main" id="{1419B4DE-58E9-DA77-8AFA-06AF08EF97D6}"/>
              </a:ext>
            </a:extLst>
          </p:cNvPr>
          <p:cNvSpPr txBox="1"/>
          <p:nvPr/>
        </p:nvSpPr>
        <p:spPr>
          <a:xfrm>
            <a:off x="442640" y="2560832"/>
            <a:ext cx="1415772" cy="338554"/>
          </a:xfrm>
          <a:prstGeom prst="rect">
            <a:avLst/>
          </a:prstGeom>
          <a:noFill/>
        </p:spPr>
        <p:txBody>
          <a:bodyPr wrap="none" rtlCol="0">
            <a:spAutoFit/>
          </a:bodyPr>
          <a:lstStyle/>
          <a:p>
            <a:r>
              <a:rPr kumimoji="1" lang="ja-JP" altLang="en-US" sz="1600" dirty="0">
                <a:solidFill>
                  <a:schemeClr val="accent6">
                    <a:lumMod val="75000"/>
                  </a:schemeClr>
                </a:solidFill>
                <a:latin typeface="UD デジタル 教科書体 N-B" panose="02020700000000000000" pitchFamily="17" charset="-128"/>
                <a:ea typeface="UD デジタル 教科書体 N-B" panose="02020700000000000000" pitchFamily="17" charset="-128"/>
              </a:rPr>
              <a:t>各種相談対応</a:t>
            </a:r>
          </a:p>
        </p:txBody>
      </p:sp>
      <p:sp>
        <p:nvSpPr>
          <p:cNvPr id="5" name="テキスト ボックス 4">
            <a:extLst>
              <a:ext uri="{FF2B5EF4-FFF2-40B4-BE49-F238E27FC236}">
                <a16:creationId xmlns:a16="http://schemas.microsoft.com/office/drawing/2014/main" id="{652B0251-9AF2-BF3E-893C-CC1AE4E1CD2A}"/>
              </a:ext>
            </a:extLst>
          </p:cNvPr>
          <p:cNvSpPr txBox="1"/>
          <p:nvPr/>
        </p:nvSpPr>
        <p:spPr>
          <a:xfrm>
            <a:off x="2245894" y="2524728"/>
            <a:ext cx="4437459" cy="830997"/>
          </a:xfrm>
          <a:prstGeom prst="rect">
            <a:avLst/>
          </a:prstGeom>
          <a:noFill/>
        </p:spPr>
        <p:txBody>
          <a:bodyPr wrap="square" rtlCol="0">
            <a:spAutoFit/>
          </a:bodyPr>
          <a:lstStyle/>
          <a:p>
            <a:r>
              <a:rPr kumimoji="1" lang="ja-JP" altLang="en-US" sz="1200" dirty="0"/>
              <a:t>福祉事業を行っていると、以下のような様々なお困りごとが経営者様や管理者様に襲い掛かってきます。</a:t>
            </a:r>
            <a:endParaRPr kumimoji="1" lang="en-US" altLang="ja-JP" sz="1200" dirty="0"/>
          </a:p>
          <a:p>
            <a:r>
              <a:rPr kumimoji="1" lang="ja-JP" altLang="en-US" sz="1200" dirty="0"/>
              <a:t>当協会では、無料相談から始まり、事業者様の全てのお困りごとに対応できるサービスを提案しております。</a:t>
            </a:r>
            <a:endParaRPr kumimoji="1" lang="en-US" altLang="ja-JP" sz="1200" dirty="0"/>
          </a:p>
        </p:txBody>
      </p:sp>
      <p:cxnSp>
        <p:nvCxnSpPr>
          <p:cNvPr id="7" name="直線コネクタ 6">
            <a:extLst>
              <a:ext uri="{FF2B5EF4-FFF2-40B4-BE49-F238E27FC236}">
                <a16:creationId xmlns:a16="http://schemas.microsoft.com/office/drawing/2014/main" id="{6F166B6F-CDB9-1813-6313-390160900874}"/>
              </a:ext>
            </a:extLst>
          </p:cNvPr>
          <p:cNvCxnSpPr/>
          <p:nvPr/>
        </p:nvCxnSpPr>
        <p:spPr>
          <a:xfrm>
            <a:off x="249057" y="2305743"/>
            <a:ext cx="6457352"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8" name="直線コネクタ 7">
            <a:extLst>
              <a:ext uri="{FF2B5EF4-FFF2-40B4-BE49-F238E27FC236}">
                <a16:creationId xmlns:a16="http://schemas.microsoft.com/office/drawing/2014/main" id="{2782EF90-FB71-A7E8-C223-DDCED34A8E0A}"/>
              </a:ext>
            </a:extLst>
          </p:cNvPr>
          <p:cNvCxnSpPr/>
          <p:nvPr/>
        </p:nvCxnSpPr>
        <p:spPr>
          <a:xfrm>
            <a:off x="207284" y="7498629"/>
            <a:ext cx="6457352" cy="0"/>
          </a:xfrm>
          <a:prstGeom prst="line">
            <a:avLst/>
          </a:prstGeom>
          <a:ln w="3175"/>
        </p:spPr>
        <p:style>
          <a:lnRef idx="1">
            <a:schemeClr val="accent1"/>
          </a:lnRef>
          <a:fillRef idx="0">
            <a:schemeClr val="accent1"/>
          </a:fillRef>
          <a:effectRef idx="0">
            <a:schemeClr val="accent1"/>
          </a:effectRef>
          <a:fontRef idx="minor">
            <a:schemeClr val="tx1"/>
          </a:fontRef>
        </p:style>
      </p:cxnSp>
      <p:sp>
        <p:nvSpPr>
          <p:cNvPr id="9" name="テキスト ボックス 8">
            <a:extLst>
              <a:ext uri="{FF2B5EF4-FFF2-40B4-BE49-F238E27FC236}">
                <a16:creationId xmlns:a16="http://schemas.microsoft.com/office/drawing/2014/main" id="{112C0E4A-B1CD-659C-7C4B-1DDD06CE1184}"/>
              </a:ext>
            </a:extLst>
          </p:cNvPr>
          <p:cNvSpPr txBox="1"/>
          <p:nvPr/>
        </p:nvSpPr>
        <p:spPr>
          <a:xfrm>
            <a:off x="436451" y="7808298"/>
            <a:ext cx="3672800" cy="338554"/>
          </a:xfrm>
          <a:prstGeom prst="rect">
            <a:avLst/>
          </a:prstGeom>
          <a:noFill/>
        </p:spPr>
        <p:txBody>
          <a:bodyPr wrap="none" rtlCol="0">
            <a:spAutoFit/>
          </a:bodyPr>
          <a:lstStyle/>
          <a:p>
            <a:r>
              <a:rPr kumimoji="1" lang="ja-JP" altLang="en-US" sz="1600" dirty="0">
                <a:solidFill>
                  <a:srgbClr val="FF0000"/>
                </a:solidFill>
                <a:latin typeface="UD デジタル 教科書体 N-B" panose="02020700000000000000" pitchFamily="17" charset="-128"/>
                <a:ea typeface="UD デジタル 教科書体 N-B" panose="02020700000000000000" pitchFamily="17" charset="-128"/>
              </a:rPr>
              <a:t>お問合せ・お申込みはこちらまで　☞</a:t>
            </a:r>
          </a:p>
        </p:txBody>
      </p:sp>
      <p:pic>
        <p:nvPicPr>
          <p:cNvPr id="11" name="図 10">
            <a:extLst>
              <a:ext uri="{FF2B5EF4-FFF2-40B4-BE49-F238E27FC236}">
                <a16:creationId xmlns:a16="http://schemas.microsoft.com/office/drawing/2014/main" id="{85512A1F-0E45-6354-C391-4309BEDF8DCB}"/>
              </a:ext>
            </a:extLst>
          </p:cNvPr>
          <p:cNvPicPr>
            <a:picLocks noChangeAspect="1"/>
          </p:cNvPicPr>
          <p:nvPr/>
        </p:nvPicPr>
        <p:blipFill>
          <a:blip r:embed="rId4"/>
          <a:stretch>
            <a:fillRect/>
          </a:stretch>
        </p:blipFill>
        <p:spPr>
          <a:xfrm>
            <a:off x="4379463" y="7669401"/>
            <a:ext cx="659261" cy="671357"/>
          </a:xfrm>
          <a:prstGeom prst="rect">
            <a:avLst/>
          </a:prstGeom>
        </p:spPr>
      </p:pic>
    </p:spTree>
    <p:extLst>
      <p:ext uri="{BB962C8B-B14F-4D97-AF65-F5344CB8AC3E}">
        <p14:creationId xmlns:p14="http://schemas.microsoft.com/office/powerpoint/2010/main" val="2082093830"/>
      </p:ext>
    </p:extLst>
  </p:cSld>
  <p:clrMapOvr>
    <a:masterClrMapping/>
  </p:clrMapOvr>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2013 - 2022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2013 - 2022 Theme</Template>
  <TotalTime>916</TotalTime>
  <Words>674</Words>
  <Application>Microsoft Office PowerPoint</Application>
  <PresentationFormat>画面に合わせる (4:3)</PresentationFormat>
  <Paragraphs>54</Paragraphs>
  <Slides>2</Slides>
  <Notes>0</Notes>
  <HiddenSlides>0</HiddenSlides>
  <MMClips>0</MMClips>
  <ScaleCrop>false</ScaleCrop>
  <HeadingPairs>
    <vt:vector size="6" baseType="variant">
      <vt:variant>
        <vt:lpstr>使用されているフォント</vt:lpstr>
      </vt:variant>
      <vt:variant>
        <vt:i4>6</vt:i4>
      </vt:variant>
      <vt:variant>
        <vt:lpstr>テーマ</vt:lpstr>
      </vt:variant>
      <vt:variant>
        <vt:i4>1</vt:i4>
      </vt:variant>
      <vt:variant>
        <vt:lpstr>スライド タイトル</vt:lpstr>
      </vt:variant>
      <vt:variant>
        <vt:i4>2</vt:i4>
      </vt:variant>
    </vt:vector>
  </HeadingPairs>
  <TitlesOfParts>
    <vt:vector size="9" baseType="lpstr">
      <vt:lpstr>HGPｺﾞｼｯｸM</vt:lpstr>
      <vt:lpstr>HGP創英角ｺﾞｼｯｸUB</vt:lpstr>
      <vt:lpstr>UD デジタル 教科書体 N-B</vt:lpstr>
      <vt:lpstr>Arial</vt:lpstr>
      <vt:lpstr>Calibri</vt:lpstr>
      <vt:lpstr>Calibri Light</vt:lpstr>
      <vt:lpstr>Office テーマ</vt:lpstr>
      <vt:lpstr>PowerPoint プレゼンテーション</vt:lpstr>
      <vt:lpstr>PowerPoint プレゼンテーション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毅 山村</dc:creator>
  <cp:lastModifiedBy>山村毅</cp:lastModifiedBy>
  <cp:revision>63</cp:revision>
  <dcterms:created xsi:type="dcterms:W3CDTF">2023-11-13T06:02:37Z</dcterms:created>
  <dcterms:modified xsi:type="dcterms:W3CDTF">2024-11-15T14:08:36Z</dcterms:modified>
</cp:coreProperties>
</file>